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Lst>
  <p:notesMasterIdLst>
    <p:notesMasterId r:id="rId20"/>
  </p:notesMasterIdLst>
  <p:sldIdLst>
    <p:sldId id="313" r:id="rId3"/>
    <p:sldId id="412" r:id="rId4"/>
    <p:sldId id="414" r:id="rId5"/>
    <p:sldId id="404" r:id="rId6"/>
    <p:sldId id="410" r:id="rId7"/>
    <p:sldId id="394" r:id="rId8"/>
    <p:sldId id="399" r:id="rId9"/>
    <p:sldId id="400" r:id="rId10"/>
    <p:sldId id="397" r:id="rId11"/>
    <p:sldId id="416" r:id="rId12"/>
    <p:sldId id="415" r:id="rId13"/>
    <p:sldId id="408" r:id="rId14"/>
    <p:sldId id="403" r:id="rId15"/>
    <p:sldId id="411" r:id="rId16"/>
    <p:sldId id="407" r:id="rId17"/>
    <p:sldId id="396" r:id="rId18"/>
    <p:sldId id="41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39"/>
    <p:restoredTop sz="80162"/>
  </p:normalViewPr>
  <p:slideViewPr>
    <p:cSldViewPr snapToGrid="0" snapToObjects="1">
      <p:cViewPr varScale="1">
        <p:scale>
          <a:sx n="73" d="100"/>
          <a:sy n="73" d="100"/>
        </p:scale>
        <p:origin x="10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E24152-07F2-BD45-A6B4-4CA4B49B6879}" type="doc">
      <dgm:prSet loTypeId="urn:microsoft.com/office/officeart/2005/8/layout/venn1" loCatId="" qsTypeId="urn:microsoft.com/office/officeart/2005/8/quickstyle/simple1" qsCatId="simple" csTypeId="urn:microsoft.com/office/officeart/2005/8/colors/accent1_2" csCatId="accent1" phldr="1"/>
      <dgm:spPr/>
    </dgm:pt>
    <dgm:pt modelId="{8F35E4C5-EA12-2E4C-8C64-060D179A4A00}">
      <dgm:prSet phldrT="[Text]"/>
      <dgm:spPr>
        <a:solidFill>
          <a:schemeClr val="accent1">
            <a:lumMod val="60000"/>
            <a:lumOff val="40000"/>
          </a:schemeClr>
        </a:solidFill>
        <a:ln>
          <a:solidFill>
            <a:schemeClr val="accent1">
              <a:lumMod val="50000"/>
            </a:schemeClr>
          </a:solidFill>
        </a:ln>
      </dgm:spPr>
      <dgm:t>
        <a:bodyPr/>
        <a:lstStyle/>
        <a:p>
          <a:r>
            <a:rPr lang="en-US" dirty="0"/>
            <a:t> </a:t>
          </a:r>
        </a:p>
      </dgm:t>
    </dgm:pt>
    <dgm:pt modelId="{FB5DEEFD-D098-7B49-AF3D-1B624C03FA56}" type="parTrans" cxnId="{F35FC154-0C17-0949-A503-2FF86F3FA3CB}">
      <dgm:prSet/>
      <dgm:spPr/>
      <dgm:t>
        <a:bodyPr/>
        <a:lstStyle/>
        <a:p>
          <a:endParaRPr lang="en-US"/>
        </a:p>
      </dgm:t>
    </dgm:pt>
    <dgm:pt modelId="{D0E255D1-D790-E845-9AD5-55E56F9D2397}" type="sibTrans" cxnId="{F35FC154-0C17-0949-A503-2FF86F3FA3CB}">
      <dgm:prSet/>
      <dgm:spPr/>
      <dgm:t>
        <a:bodyPr/>
        <a:lstStyle/>
        <a:p>
          <a:endParaRPr lang="en-US"/>
        </a:p>
      </dgm:t>
    </dgm:pt>
    <dgm:pt modelId="{726A4C2D-4188-CE4E-BC5C-255B488248C7}">
      <dgm:prSet phldrT="[Text]"/>
      <dgm:spPr>
        <a:solidFill>
          <a:schemeClr val="accent2">
            <a:lumMod val="75000"/>
            <a:alpha val="71000"/>
          </a:schemeClr>
        </a:solidFill>
        <a:ln>
          <a:solidFill>
            <a:schemeClr val="accent2">
              <a:lumMod val="75000"/>
            </a:schemeClr>
          </a:solidFill>
        </a:ln>
      </dgm:spPr>
      <dgm:t>
        <a:bodyPr/>
        <a:lstStyle/>
        <a:p>
          <a:endParaRPr lang="en-US" dirty="0"/>
        </a:p>
      </dgm:t>
    </dgm:pt>
    <dgm:pt modelId="{B3F08AFA-9281-724B-B263-AC46773968B9}" type="parTrans" cxnId="{5BA51C17-2EE3-914E-BFD3-039BE8BB9143}">
      <dgm:prSet/>
      <dgm:spPr/>
      <dgm:t>
        <a:bodyPr/>
        <a:lstStyle/>
        <a:p>
          <a:endParaRPr lang="en-US"/>
        </a:p>
      </dgm:t>
    </dgm:pt>
    <dgm:pt modelId="{5DEC896B-833C-5540-A3B9-697D6AC15BCC}" type="sibTrans" cxnId="{5BA51C17-2EE3-914E-BFD3-039BE8BB9143}">
      <dgm:prSet/>
      <dgm:spPr/>
      <dgm:t>
        <a:bodyPr/>
        <a:lstStyle/>
        <a:p>
          <a:endParaRPr lang="en-US"/>
        </a:p>
      </dgm:t>
    </dgm:pt>
    <dgm:pt modelId="{FA5D2D47-40B3-594C-8D45-3B156228E3EC}" type="pres">
      <dgm:prSet presAssocID="{8AE24152-07F2-BD45-A6B4-4CA4B49B6879}" presName="compositeShape" presStyleCnt="0">
        <dgm:presLayoutVars>
          <dgm:chMax val="7"/>
          <dgm:dir/>
          <dgm:resizeHandles val="exact"/>
        </dgm:presLayoutVars>
      </dgm:prSet>
      <dgm:spPr/>
    </dgm:pt>
    <dgm:pt modelId="{5ACBB2C3-E5CE-414A-A1C3-900AEFDE23BD}" type="pres">
      <dgm:prSet presAssocID="{8F35E4C5-EA12-2E4C-8C64-060D179A4A00}" presName="circ1" presStyleLbl="vennNode1" presStyleIdx="0" presStyleCnt="2" custLinFactNeighborX="12421" custLinFactNeighborY="488"/>
      <dgm:spPr/>
    </dgm:pt>
    <dgm:pt modelId="{ADC793F5-7B9B-CC43-9236-C542FAEE2A08}" type="pres">
      <dgm:prSet presAssocID="{8F35E4C5-EA12-2E4C-8C64-060D179A4A00}" presName="circ1Tx" presStyleLbl="revTx" presStyleIdx="0" presStyleCnt="0">
        <dgm:presLayoutVars>
          <dgm:chMax val="0"/>
          <dgm:chPref val="0"/>
          <dgm:bulletEnabled val="1"/>
        </dgm:presLayoutVars>
      </dgm:prSet>
      <dgm:spPr/>
    </dgm:pt>
    <dgm:pt modelId="{C57D094D-9AB6-B948-96EC-2CC0BECF59B3}" type="pres">
      <dgm:prSet presAssocID="{726A4C2D-4188-CE4E-BC5C-255B488248C7}" presName="circ2" presStyleLbl="vennNode1" presStyleIdx="1" presStyleCnt="2"/>
      <dgm:spPr/>
    </dgm:pt>
    <dgm:pt modelId="{9319418F-B23F-604C-9303-323C325E0B97}" type="pres">
      <dgm:prSet presAssocID="{726A4C2D-4188-CE4E-BC5C-255B488248C7}" presName="circ2Tx" presStyleLbl="revTx" presStyleIdx="0" presStyleCnt="0">
        <dgm:presLayoutVars>
          <dgm:chMax val="0"/>
          <dgm:chPref val="0"/>
          <dgm:bulletEnabled val="1"/>
        </dgm:presLayoutVars>
      </dgm:prSet>
      <dgm:spPr/>
    </dgm:pt>
  </dgm:ptLst>
  <dgm:cxnLst>
    <dgm:cxn modelId="{5BA51C17-2EE3-914E-BFD3-039BE8BB9143}" srcId="{8AE24152-07F2-BD45-A6B4-4CA4B49B6879}" destId="{726A4C2D-4188-CE4E-BC5C-255B488248C7}" srcOrd="1" destOrd="0" parTransId="{B3F08AFA-9281-724B-B263-AC46773968B9}" sibTransId="{5DEC896B-833C-5540-A3B9-697D6AC15BCC}"/>
    <dgm:cxn modelId="{F35FC154-0C17-0949-A503-2FF86F3FA3CB}" srcId="{8AE24152-07F2-BD45-A6B4-4CA4B49B6879}" destId="{8F35E4C5-EA12-2E4C-8C64-060D179A4A00}" srcOrd="0" destOrd="0" parTransId="{FB5DEEFD-D098-7B49-AF3D-1B624C03FA56}" sibTransId="{D0E255D1-D790-E845-9AD5-55E56F9D2397}"/>
    <dgm:cxn modelId="{4A7BBC62-F6D5-7B43-84B9-BAB0061EF2A3}" type="presOf" srcId="{726A4C2D-4188-CE4E-BC5C-255B488248C7}" destId="{9319418F-B23F-604C-9303-323C325E0B97}" srcOrd="1" destOrd="0" presId="urn:microsoft.com/office/officeart/2005/8/layout/venn1"/>
    <dgm:cxn modelId="{A7A03868-6F58-2C49-8A9D-FEECD8023D9E}" type="presOf" srcId="{8AE24152-07F2-BD45-A6B4-4CA4B49B6879}" destId="{FA5D2D47-40B3-594C-8D45-3B156228E3EC}" srcOrd="0" destOrd="0" presId="urn:microsoft.com/office/officeart/2005/8/layout/venn1"/>
    <dgm:cxn modelId="{3F1366AA-2777-B243-95DC-BCCA38BF9210}" type="presOf" srcId="{8F35E4C5-EA12-2E4C-8C64-060D179A4A00}" destId="{5ACBB2C3-E5CE-414A-A1C3-900AEFDE23BD}" srcOrd="0" destOrd="0" presId="urn:microsoft.com/office/officeart/2005/8/layout/venn1"/>
    <dgm:cxn modelId="{375470AE-50AA-6545-BFA8-3FD48BBC7B3E}" type="presOf" srcId="{8F35E4C5-EA12-2E4C-8C64-060D179A4A00}" destId="{ADC793F5-7B9B-CC43-9236-C542FAEE2A08}" srcOrd="1" destOrd="0" presId="urn:microsoft.com/office/officeart/2005/8/layout/venn1"/>
    <dgm:cxn modelId="{612629F0-BAF1-284F-9ACE-4FD032215E99}" type="presOf" srcId="{726A4C2D-4188-CE4E-BC5C-255B488248C7}" destId="{C57D094D-9AB6-B948-96EC-2CC0BECF59B3}" srcOrd="0" destOrd="0" presId="urn:microsoft.com/office/officeart/2005/8/layout/venn1"/>
    <dgm:cxn modelId="{65F41B7F-7796-CC49-B4D4-325765E49E66}" type="presParOf" srcId="{FA5D2D47-40B3-594C-8D45-3B156228E3EC}" destId="{5ACBB2C3-E5CE-414A-A1C3-900AEFDE23BD}" srcOrd="0" destOrd="0" presId="urn:microsoft.com/office/officeart/2005/8/layout/venn1"/>
    <dgm:cxn modelId="{916C2963-3C42-7948-9523-C9A39F66D42D}" type="presParOf" srcId="{FA5D2D47-40B3-594C-8D45-3B156228E3EC}" destId="{ADC793F5-7B9B-CC43-9236-C542FAEE2A08}" srcOrd="1" destOrd="0" presId="urn:microsoft.com/office/officeart/2005/8/layout/venn1"/>
    <dgm:cxn modelId="{ED24DF42-05F4-5446-A5C2-54BBEB7C1BA1}" type="presParOf" srcId="{FA5D2D47-40B3-594C-8D45-3B156228E3EC}" destId="{C57D094D-9AB6-B948-96EC-2CC0BECF59B3}" srcOrd="2" destOrd="0" presId="urn:microsoft.com/office/officeart/2005/8/layout/venn1"/>
    <dgm:cxn modelId="{75D0EE1C-EA8E-9A45-9624-5AB03018E16E}" type="presParOf" srcId="{FA5D2D47-40B3-594C-8D45-3B156228E3EC}" destId="{9319418F-B23F-604C-9303-323C325E0B97}"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BB2C3-E5CE-414A-A1C3-900AEFDE23BD}">
      <dsp:nvSpPr>
        <dsp:cNvPr id="0" name=""/>
        <dsp:cNvSpPr/>
      </dsp:nvSpPr>
      <dsp:spPr>
        <a:xfrm>
          <a:off x="2071986" y="23671"/>
          <a:ext cx="4327666" cy="4327666"/>
        </a:xfrm>
        <a:prstGeom prst="ellipse">
          <a:avLst/>
        </a:prstGeom>
        <a:solidFill>
          <a:schemeClr val="accent1">
            <a:lumMod val="60000"/>
            <a:lumOff val="4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676300" y="533996"/>
        <a:ext cx="2495231" cy="3307016"/>
      </dsp:txXfrm>
    </dsp:sp>
    <dsp:sp modelId="{C57D094D-9AB6-B948-96EC-2CC0BECF59B3}">
      <dsp:nvSpPr>
        <dsp:cNvPr id="0" name=""/>
        <dsp:cNvSpPr/>
      </dsp:nvSpPr>
      <dsp:spPr>
        <a:xfrm>
          <a:off x="4653486" y="11835"/>
          <a:ext cx="4327666" cy="4327666"/>
        </a:xfrm>
        <a:prstGeom prst="ellipse">
          <a:avLst/>
        </a:prstGeom>
        <a:solidFill>
          <a:schemeClr val="accent2">
            <a:lumMod val="75000"/>
            <a:alpha val="71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881607" y="522160"/>
        <a:ext cx="2495231" cy="330701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D47AAE-27D0-2D4C-A0A3-E82CF7820556}" type="datetimeFigureOut">
              <a:rPr lang="en-US" smtClean="0"/>
              <a:t>9/1/20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796D00-777B-2F4B-AF94-3BC47867A0E8}" type="slidenum">
              <a:rPr lang="en-US" smtClean="0"/>
              <a:t>‹#›</a:t>
            </a:fld>
            <a:endParaRPr lang="en-US"/>
          </a:p>
        </p:txBody>
      </p:sp>
    </p:spTree>
    <p:extLst>
      <p:ext uri="{BB962C8B-B14F-4D97-AF65-F5344CB8AC3E}">
        <p14:creationId xmlns:p14="http://schemas.microsoft.com/office/powerpoint/2010/main" val="148628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 plan will help align the organization.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4D2DE-F20E-9645-9D04-5D82B368D55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606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796D00-777B-2F4B-AF94-3BC47867A0E8}" type="slidenum">
              <a:rPr lang="en-US" smtClean="0"/>
              <a:t>14</a:t>
            </a:fld>
            <a:endParaRPr lang="en-US"/>
          </a:p>
        </p:txBody>
      </p:sp>
    </p:spTree>
    <p:extLst>
      <p:ext uri="{BB962C8B-B14F-4D97-AF65-F5344CB8AC3E}">
        <p14:creationId xmlns:p14="http://schemas.microsoft.com/office/powerpoint/2010/main" val="2785211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During the pandemic, the weaknesses of the traditional travel distribution system have been revealed.</a:t>
            </a:r>
          </a:p>
          <a:p>
            <a:endParaRPr lang="en-US"/>
          </a:p>
        </p:txBody>
      </p:sp>
      <p:sp>
        <p:nvSpPr>
          <p:cNvPr id="4" name="Slide Number Placeholder 3"/>
          <p:cNvSpPr>
            <a:spLocks noGrp="1"/>
          </p:cNvSpPr>
          <p:nvPr>
            <p:ph type="sldNum" sz="quarter" idx="5"/>
          </p:nvPr>
        </p:nvSpPr>
        <p:spPr/>
        <p:txBody>
          <a:bodyPr/>
          <a:lstStyle/>
          <a:p>
            <a:fld id="{06796D00-777B-2F4B-AF94-3BC47867A0E8}" type="slidenum">
              <a:rPr lang="en-US" smtClean="0"/>
              <a:t>16</a:t>
            </a:fld>
            <a:endParaRPr lang="en-US"/>
          </a:p>
        </p:txBody>
      </p:sp>
    </p:spTree>
    <p:extLst>
      <p:ext uri="{BB962C8B-B14F-4D97-AF65-F5344CB8AC3E}">
        <p14:creationId xmlns:p14="http://schemas.microsoft.com/office/powerpoint/2010/main" val="71553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796D00-777B-2F4B-AF94-3BC47867A0E8}" type="slidenum">
              <a:rPr lang="en-US" smtClean="0"/>
              <a:t>3</a:t>
            </a:fld>
            <a:endParaRPr lang="en-US"/>
          </a:p>
        </p:txBody>
      </p:sp>
    </p:spTree>
    <p:extLst>
      <p:ext uri="{BB962C8B-B14F-4D97-AF65-F5344CB8AC3E}">
        <p14:creationId xmlns:p14="http://schemas.microsoft.com/office/powerpoint/2010/main" val="2093839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4D2DE-F20E-9645-9D04-5D82B368D55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673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796D00-777B-2F4B-AF94-3BC47867A0E8}" type="slidenum">
              <a:rPr lang="en-US" smtClean="0"/>
              <a:t>7</a:t>
            </a:fld>
            <a:endParaRPr lang="en-US"/>
          </a:p>
        </p:txBody>
      </p:sp>
    </p:spTree>
    <p:extLst>
      <p:ext uri="{BB962C8B-B14F-4D97-AF65-F5344CB8AC3E}">
        <p14:creationId xmlns:p14="http://schemas.microsoft.com/office/powerpoint/2010/main" val="1097212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In Greenland, this is provided by travelers to the Government (SUMUT Form). If the SUMUT form is not needed in Phase 3, but you’re keen to continue monitoring the past travels of your guests, you can consider this type of form. OR something similar can be used to inform your guests about the type of hygiene and health protocols that you’ll implement.  </a:t>
            </a:r>
          </a:p>
        </p:txBody>
      </p:sp>
      <p:sp>
        <p:nvSpPr>
          <p:cNvPr id="4" name="Slide Number Placeholder 3"/>
          <p:cNvSpPr>
            <a:spLocks noGrp="1"/>
          </p:cNvSpPr>
          <p:nvPr>
            <p:ph type="sldNum" sz="quarter" idx="5"/>
          </p:nvPr>
        </p:nvSpPr>
        <p:spPr/>
        <p:txBody>
          <a:bodyPr/>
          <a:lstStyle/>
          <a:p>
            <a:fld id="{06796D00-777B-2F4B-AF94-3BC47867A0E8}" type="slidenum">
              <a:rPr lang="en-US" smtClean="0"/>
              <a:t>8</a:t>
            </a:fld>
            <a:endParaRPr lang="en-US"/>
          </a:p>
        </p:txBody>
      </p:sp>
    </p:spTree>
    <p:extLst>
      <p:ext uri="{BB962C8B-B14F-4D97-AF65-F5344CB8AC3E}">
        <p14:creationId xmlns:p14="http://schemas.microsoft.com/office/powerpoint/2010/main" val="362989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in some activities, such as a dog sled ride, it is not possible to maintain the recommended distance. In this case, its simply important to inform them ahead of time so they know what to expect.</a:t>
            </a:r>
          </a:p>
        </p:txBody>
      </p:sp>
      <p:sp>
        <p:nvSpPr>
          <p:cNvPr id="4" name="Slide Number Placeholder 3"/>
          <p:cNvSpPr>
            <a:spLocks noGrp="1"/>
          </p:cNvSpPr>
          <p:nvPr>
            <p:ph type="sldNum" sz="quarter" idx="5"/>
          </p:nvPr>
        </p:nvSpPr>
        <p:spPr/>
        <p:txBody>
          <a:bodyPr/>
          <a:lstStyle/>
          <a:p>
            <a:fld id="{06796D00-777B-2F4B-AF94-3BC47867A0E8}" type="slidenum">
              <a:rPr lang="en-US" smtClean="0"/>
              <a:t>10</a:t>
            </a:fld>
            <a:endParaRPr lang="en-US"/>
          </a:p>
        </p:txBody>
      </p:sp>
    </p:spTree>
    <p:extLst>
      <p:ext uri="{BB962C8B-B14F-4D97-AF65-F5344CB8AC3E}">
        <p14:creationId xmlns:p14="http://schemas.microsoft.com/office/powerpoint/2010/main" val="200506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796D00-777B-2F4B-AF94-3BC47867A0E8}" type="slidenum">
              <a:rPr lang="en-US" smtClean="0"/>
              <a:t>11</a:t>
            </a:fld>
            <a:endParaRPr lang="en-US"/>
          </a:p>
        </p:txBody>
      </p:sp>
    </p:spTree>
    <p:extLst>
      <p:ext uri="{BB962C8B-B14F-4D97-AF65-F5344CB8AC3E}">
        <p14:creationId xmlns:p14="http://schemas.microsoft.com/office/powerpoint/2010/main" val="2987279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796D00-777B-2F4B-AF94-3BC47867A0E8}" type="slidenum">
              <a:rPr lang="en-US" smtClean="0"/>
              <a:t>12</a:t>
            </a:fld>
            <a:endParaRPr lang="en-US"/>
          </a:p>
        </p:txBody>
      </p:sp>
    </p:spTree>
    <p:extLst>
      <p:ext uri="{BB962C8B-B14F-4D97-AF65-F5344CB8AC3E}">
        <p14:creationId xmlns:p14="http://schemas.microsoft.com/office/powerpoint/2010/main" val="138572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796D00-777B-2F4B-AF94-3BC47867A0E8}" type="slidenum">
              <a:rPr lang="en-US" smtClean="0"/>
              <a:t>13</a:t>
            </a:fld>
            <a:endParaRPr lang="en-US"/>
          </a:p>
        </p:txBody>
      </p:sp>
    </p:spTree>
    <p:extLst>
      <p:ext uri="{BB962C8B-B14F-4D97-AF65-F5344CB8AC3E}">
        <p14:creationId xmlns:p14="http://schemas.microsoft.com/office/powerpoint/2010/main" val="6985712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slide - txt cent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92FA-648E-344F-88E7-CEDF952C9FD8}"/>
              </a:ext>
            </a:extLst>
          </p:cNvPr>
          <p:cNvSpPr>
            <a:spLocks noGrp="1"/>
          </p:cNvSpPr>
          <p:nvPr>
            <p:ph type="ctrTitle"/>
          </p:nvPr>
        </p:nvSpPr>
        <p:spPr>
          <a:xfrm>
            <a:off x="753291" y="1359988"/>
            <a:ext cx="9144000" cy="2387600"/>
          </a:xfrm>
        </p:spPr>
        <p:txBody>
          <a:bodyPr anchor="b"/>
          <a:lstStyle>
            <a:lvl1pPr algn="l">
              <a:defRPr sz="6000" baseline="0">
                <a:solidFill>
                  <a:schemeClr val="bg1"/>
                </a:solidFill>
              </a:defRPr>
            </a:lvl1pPr>
          </a:lstStyle>
          <a:p>
            <a:r>
              <a:rPr lang="en-US" dirty="0"/>
              <a:t>Click to edit Master title style</a:t>
            </a:r>
            <a:endParaRPr lang="da-DK" dirty="0"/>
          </a:p>
        </p:txBody>
      </p:sp>
      <p:sp>
        <p:nvSpPr>
          <p:cNvPr id="3" name="Subtitle 2">
            <a:extLst>
              <a:ext uri="{FF2B5EF4-FFF2-40B4-BE49-F238E27FC236}">
                <a16:creationId xmlns:a16="http://schemas.microsoft.com/office/drawing/2014/main" id="{A7E11921-962C-4E4E-83F6-673B4A1A3A0D}"/>
              </a:ext>
            </a:extLst>
          </p:cNvPr>
          <p:cNvSpPr>
            <a:spLocks noGrp="1"/>
          </p:cNvSpPr>
          <p:nvPr>
            <p:ph type="subTitle" idx="1"/>
          </p:nvPr>
        </p:nvSpPr>
        <p:spPr>
          <a:xfrm>
            <a:off x="753291" y="3852100"/>
            <a:ext cx="9144000" cy="1655762"/>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pic>
        <p:nvPicPr>
          <p:cNvPr id="8" name="Picture 7">
            <a:extLst>
              <a:ext uri="{FF2B5EF4-FFF2-40B4-BE49-F238E27FC236}">
                <a16:creationId xmlns:a16="http://schemas.microsoft.com/office/drawing/2014/main" id="{CA1AE364-0D59-784C-9986-7F7E36C0426B}"/>
              </a:ext>
            </a:extLst>
          </p:cNvPr>
          <p:cNvPicPr>
            <a:picLocks noChangeAspect="1"/>
          </p:cNvPicPr>
          <p:nvPr userDrawn="1"/>
        </p:nvPicPr>
        <p:blipFill>
          <a:blip r:embed="rId2"/>
          <a:stretch>
            <a:fillRect/>
          </a:stretch>
        </p:blipFill>
        <p:spPr>
          <a:xfrm>
            <a:off x="220726" y="5933177"/>
            <a:ext cx="2657346" cy="822214"/>
          </a:xfrm>
          <a:prstGeom prst="rect">
            <a:avLst/>
          </a:prstGeom>
        </p:spPr>
      </p:pic>
    </p:spTree>
    <p:extLst>
      <p:ext uri="{BB962C8B-B14F-4D97-AF65-F5344CB8AC3E}">
        <p14:creationId xmlns:p14="http://schemas.microsoft.com/office/powerpoint/2010/main" val="1925785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 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349B35-09AC-3246-B33F-1752CA8AB6B2}"/>
              </a:ext>
            </a:extLst>
          </p:cNvPr>
          <p:cNvSpPr/>
          <p:nvPr userDrawn="1"/>
        </p:nvSpPr>
        <p:spPr>
          <a:xfrm>
            <a:off x="0" y="0"/>
            <a:ext cx="485775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B9A1B991-44B1-4F42-A49B-E66497F787F8}"/>
              </a:ext>
            </a:extLst>
          </p:cNvPr>
          <p:cNvSpPr>
            <a:spLocks noGrp="1"/>
          </p:cNvSpPr>
          <p:nvPr>
            <p:ph type="title"/>
          </p:nvPr>
        </p:nvSpPr>
        <p:spPr>
          <a:xfrm>
            <a:off x="538911" y="987425"/>
            <a:ext cx="3932237" cy="1027733"/>
          </a:xfrm>
        </p:spPr>
        <p:txBody>
          <a:bodyPr anchor="t"/>
          <a:lstStyle>
            <a:lvl1pPr>
              <a:lnSpc>
                <a:spcPts val="4200"/>
              </a:lnSpc>
              <a:defRPr sz="3200" b="1" i="0" baseline="0">
                <a:solidFill>
                  <a:schemeClr val="bg1"/>
                </a:solidFill>
              </a:defRPr>
            </a:lvl1pPr>
          </a:lstStyle>
          <a:p>
            <a:r>
              <a:rPr lang="en-US" dirty="0"/>
              <a:t>Click to</a:t>
            </a:r>
            <a:endParaRPr lang="da-DK" dirty="0"/>
          </a:p>
        </p:txBody>
      </p:sp>
      <p:sp>
        <p:nvSpPr>
          <p:cNvPr id="4" name="Text Placeholder 3">
            <a:extLst>
              <a:ext uri="{FF2B5EF4-FFF2-40B4-BE49-F238E27FC236}">
                <a16:creationId xmlns:a16="http://schemas.microsoft.com/office/drawing/2014/main" id="{64AD6AF2-AB6F-7248-9368-22F454427D2F}"/>
              </a:ext>
            </a:extLst>
          </p:cNvPr>
          <p:cNvSpPr>
            <a:spLocks noGrp="1"/>
          </p:cNvSpPr>
          <p:nvPr>
            <p:ph type="body" sz="half" idx="2"/>
          </p:nvPr>
        </p:nvSpPr>
        <p:spPr>
          <a:xfrm>
            <a:off x="533196" y="2015158"/>
            <a:ext cx="3932237" cy="3119783"/>
          </a:xfrm>
        </p:spPr>
        <p:txBody>
          <a:bodyPr>
            <a:normAutofit/>
          </a:bodyPr>
          <a:lstStyle>
            <a:lvl1pPr marL="0" indent="0">
              <a:buNone/>
              <a:defRPr sz="20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8" name="Picture 7">
            <a:extLst>
              <a:ext uri="{FF2B5EF4-FFF2-40B4-BE49-F238E27FC236}">
                <a16:creationId xmlns:a16="http://schemas.microsoft.com/office/drawing/2014/main" id="{038A0A0A-6FD3-C94D-8A51-CC8C07C0034B}"/>
              </a:ext>
            </a:extLst>
          </p:cNvPr>
          <p:cNvPicPr>
            <a:picLocks noChangeAspect="1"/>
          </p:cNvPicPr>
          <p:nvPr userDrawn="1"/>
        </p:nvPicPr>
        <p:blipFill>
          <a:blip r:embed="rId2"/>
          <a:stretch>
            <a:fillRect/>
          </a:stretch>
        </p:blipFill>
        <p:spPr>
          <a:xfrm>
            <a:off x="220726" y="5933177"/>
            <a:ext cx="2657346" cy="822214"/>
          </a:xfrm>
          <a:prstGeom prst="rect">
            <a:avLst/>
          </a:prstGeom>
        </p:spPr>
      </p:pic>
    </p:spTree>
    <p:extLst>
      <p:ext uri="{BB962C8B-B14F-4D97-AF65-F5344CB8AC3E}">
        <p14:creationId xmlns:p14="http://schemas.microsoft.com/office/powerpoint/2010/main" val="2122798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Section slide - txt cent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92FA-648E-344F-88E7-CEDF952C9FD8}"/>
              </a:ext>
            </a:extLst>
          </p:cNvPr>
          <p:cNvSpPr>
            <a:spLocks noGrp="1"/>
          </p:cNvSpPr>
          <p:nvPr>
            <p:ph type="ctrTitle"/>
          </p:nvPr>
        </p:nvSpPr>
        <p:spPr>
          <a:xfrm>
            <a:off x="753291" y="1359988"/>
            <a:ext cx="9144000" cy="2387600"/>
          </a:xfrm>
        </p:spPr>
        <p:txBody>
          <a:bodyPr anchor="b"/>
          <a:lstStyle>
            <a:lvl1pPr algn="l">
              <a:defRPr sz="6000" baseline="0">
                <a:solidFill>
                  <a:schemeClr val="bg1"/>
                </a:solidFill>
              </a:defRPr>
            </a:lvl1pPr>
          </a:lstStyle>
          <a:p>
            <a:r>
              <a:rPr lang="en-US" dirty="0"/>
              <a:t>Click to edit Master title style</a:t>
            </a:r>
            <a:endParaRPr lang="da-DK" dirty="0"/>
          </a:p>
        </p:txBody>
      </p:sp>
      <p:sp>
        <p:nvSpPr>
          <p:cNvPr id="3" name="Subtitle 2">
            <a:extLst>
              <a:ext uri="{FF2B5EF4-FFF2-40B4-BE49-F238E27FC236}">
                <a16:creationId xmlns:a16="http://schemas.microsoft.com/office/drawing/2014/main" id="{A7E11921-962C-4E4E-83F6-673B4A1A3A0D}"/>
              </a:ext>
            </a:extLst>
          </p:cNvPr>
          <p:cNvSpPr>
            <a:spLocks noGrp="1"/>
          </p:cNvSpPr>
          <p:nvPr>
            <p:ph type="subTitle" idx="1"/>
          </p:nvPr>
        </p:nvSpPr>
        <p:spPr>
          <a:xfrm>
            <a:off x="753291" y="3852100"/>
            <a:ext cx="9144000" cy="1655762"/>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pic>
        <p:nvPicPr>
          <p:cNvPr id="8" name="Picture 7">
            <a:extLst>
              <a:ext uri="{FF2B5EF4-FFF2-40B4-BE49-F238E27FC236}">
                <a16:creationId xmlns:a16="http://schemas.microsoft.com/office/drawing/2014/main" id="{CA1AE364-0D59-784C-9986-7F7E36C0426B}"/>
              </a:ext>
            </a:extLst>
          </p:cNvPr>
          <p:cNvPicPr>
            <a:picLocks noChangeAspect="1"/>
          </p:cNvPicPr>
          <p:nvPr userDrawn="1"/>
        </p:nvPicPr>
        <p:blipFill>
          <a:blip r:embed="rId2"/>
          <a:stretch>
            <a:fillRect/>
          </a:stretch>
        </p:blipFill>
        <p:spPr>
          <a:xfrm>
            <a:off x="220726" y="5933177"/>
            <a:ext cx="2657346" cy="822214"/>
          </a:xfrm>
          <a:prstGeom prst="rect">
            <a:avLst/>
          </a:prstGeom>
        </p:spPr>
      </p:pic>
    </p:spTree>
    <p:extLst>
      <p:ext uri="{BB962C8B-B14F-4D97-AF65-F5344CB8AC3E}">
        <p14:creationId xmlns:p14="http://schemas.microsoft.com/office/powerpoint/2010/main" val="3968384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slide - txt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F8E0-15C7-9B47-87EB-8E607A5DBF01}"/>
              </a:ext>
            </a:extLst>
          </p:cNvPr>
          <p:cNvSpPr>
            <a:spLocks noGrp="1"/>
          </p:cNvSpPr>
          <p:nvPr>
            <p:ph type="title"/>
          </p:nvPr>
        </p:nvSpPr>
        <p:spPr>
          <a:xfrm>
            <a:off x="831850" y="1709738"/>
            <a:ext cx="10515600" cy="2852737"/>
          </a:xfrm>
        </p:spPr>
        <p:txBody>
          <a:bodyPr anchor="b"/>
          <a:lstStyle>
            <a:lvl1pPr>
              <a:defRPr sz="6000" baseline="0">
                <a:solidFill>
                  <a:schemeClr val="bg1"/>
                </a:solidFill>
              </a:defRPr>
            </a:lvl1pPr>
          </a:lstStyle>
          <a:p>
            <a:r>
              <a:rPr lang="en-US" dirty="0"/>
              <a:t>Click to edit Master title style</a:t>
            </a:r>
            <a:endParaRPr lang="da-DK" dirty="0"/>
          </a:p>
        </p:txBody>
      </p:sp>
      <p:sp>
        <p:nvSpPr>
          <p:cNvPr id="3" name="Text Placeholder 2">
            <a:extLst>
              <a:ext uri="{FF2B5EF4-FFF2-40B4-BE49-F238E27FC236}">
                <a16:creationId xmlns:a16="http://schemas.microsoft.com/office/drawing/2014/main" id="{BED584CB-8F11-6C42-8AC4-1D656E186A84}"/>
              </a:ext>
            </a:extLst>
          </p:cNvPr>
          <p:cNvSpPr>
            <a:spLocks noGrp="1"/>
          </p:cNvSpPr>
          <p:nvPr>
            <p:ph type="body" idx="1"/>
          </p:nvPr>
        </p:nvSpPr>
        <p:spPr>
          <a:xfrm>
            <a:off x="831850" y="4589463"/>
            <a:ext cx="10515600" cy="1500187"/>
          </a:xfrm>
        </p:spPr>
        <p:txBody>
          <a:bodyPr/>
          <a:lstStyle>
            <a:lvl1pPr marL="0" indent="0">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id="{05049B0B-2891-A24B-8D74-F918F60B6F17}"/>
              </a:ext>
            </a:extLst>
          </p:cNvPr>
          <p:cNvPicPr>
            <a:picLocks noChangeAspect="1"/>
          </p:cNvPicPr>
          <p:nvPr userDrawn="1"/>
        </p:nvPicPr>
        <p:blipFill>
          <a:blip r:embed="rId2"/>
          <a:stretch>
            <a:fillRect/>
          </a:stretch>
        </p:blipFill>
        <p:spPr>
          <a:xfrm>
            <a:off x="220726" y="5933177"/>
            <a:ext cx="2657346" cy="822214"/>
          </a:xfrm>
          <a:prstGeom prst="rect">
            <a:avLst/>
          </a:prstGeom>
        </p:spPr>
      </p:pic>
    </p:spTree>
    <p:extLst>
      <p:ext uri="{BB962C8B-B14F-4D97-AF65-F5344CB8AC3E}">
        <p14:creationId xmlns:p14="http://schemas.microsoft.com/office/powerpoint/2010/main" val="2556187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39EA-91AE-054B-B97C-495DF11ABD9D}"/>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17BF505C-9DC1-AB42-A410-B98FACA1B342}"/>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5" name="Picture 4">
            <a:extLst>
              <a:ext uri="{FF2B5EF4-FFF2-40B4-BE49-F238E27FC236}">
                <a16:creationId xmlns:a16="http://schemas.microsoft.com/office/drawing/2014/main" id="{4FA869F7-EF5F-AC45-9463-A295A72E0AD6}"/>
              </a:ext>
            </a:extLst>
          </p:cNvPr>
          <p:cNvPicPr>
            <a:picLocks noChangeAspect="1"/>
          </p:cNvPicPr>
          <p:nvPr userDrawn="1"/>
        </p:nvPicPr>
        <p:blipFill>
          <a:blip r:embed="rId2"/>
          <a:stretch>
            <a:fillRect/>
          </a:stretch>
        </p:blipFill>
        <p:spPr>
          <a:xfrm>
            <a:off x="220727" y="5933177"/>
            <a:ext cx="2657348" cy="822215"/>
          </a:xfrm>
          <a:prstGeom prst="rect">
            <a:avLst/>
          </a:prstGeom>
        </p:spPr>
      </p:pic>
    </p:spTree>
    <p:extLst>
      <p:ext uri="{BB962C8B-B14F-4D97-AF65-F5344CB8AC3E}">
        <p14:creationId xmlns:p14="http://schemas.microsoft.com/office/powerpoint/2010/main" val="2263659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1D143-518A-084D-803A-198A84B4F5F2}"/>
              </a:ext>
            </a:extLst>
          </p:cNvPr>
          <p:cNvSpPr>
            <a:spLocks noGrp="1"/>
          </p:cNvSpPr>
          <p:nvPr>
            <p:ph type="title"/>
          </p:nvPr>
        </p:nvSpPr>
        <p:spPr/>
        <p:txBody>
          <a:bodyPr/>
          <a:lstStyle>
            <a:lvl1pPr>
              <a:defRPr b="1" i="0" baseline="0"/>
            </a:lvl1pPr>
          </a:lstStyle>
          <a:p>
            <a:r>
              <a:rPr lang="en-US" dirty="0"/>
              <a:t>Click to edit Master title style</a:t>
            </a:r>
            <a:endParaRPr lang="da-DK" dirty="0"/>
          </a:p>
        </p:txBody>
      </p:sp>
      <p:sp>
        <p:nvSpPr>
          <p:cNvPr id="3" name="Content Placeholder 2">
            <a:extLst>
              <a:ext uri="{FF2B5EF4-FFF2-40B4-BE49-F238E27FC236}">
                <a16:creationId xmlns:a16="http://schemas.microsoft.com/office/drawing/2014/main" id="{5997DC66-CF6D-6E40-B968-14C4AFAA9B44}"/>
              </a:ext>
            </a:extLst>
          </p:cNvPr>
          <p:cNvSpPr>
            <a:spLocks noGrp="1"/>
          </p:cNvSpPr>
          <p:nvPr>
            <p:ph sz="half" idx="1"/>
          </p:nvPr>
        </p:nvSpPr>
        <p:spPr>
          <a:xfrm>
            <a:off x="838200" y="1825625"/>
            <a:ext cx="5181600" cy="4351338"/>
          </a:xfrm>
        </p:spPr>
        <p:txBody>
          <a:bodyPr/>
          <a:lstStyle>
            <a:lvl1pPr>
              <a:lnSpc>
                <a:spcPts val="3620"/>
              </a:lnSpc>
              <a:buClr>
                <a:schemeClr val="accent1"/>
              </a:buClr>
              <a:defRPr/>
            </a:lvl1pPr>
            <a:lvl2pPr>
              <a:buClr>
                <a:schemeClr val="accent1"/>
              </a:buCl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Content Placeholder 3">
            <a:extLst>
              <a:ext uri="{FF2B5EF4-FFF2-40B4-BE49-F238E27FC236}">
                <a16:creationId xmlns:a16="http://schemas.microsoft.com/office/drawing/2014/main" id="{EA6A7D85-D1B7-8949-BE18-2A0AA2DCADBA}"/>
              </a:ext>
            </a:extLst>
          </p:cNvPr>
          <p:cNvSpPr>
            <a:spLocks noGrp="1"/>
          </p:cNvSpPr>
          <p:nvPr>
            <p:ph sz="half" idx="2"/>
          </p:nvPr>
        </p:nvSpPr>
        <p:spPr>
          <a:xfrm>
            <a:off x="6172200" y="1825625"/>
            <a:ext cx="5181600" cy="4351338"/>
          </a:xfrm>
        </p:spPr>
        <p:txBody>
          <a:bodyPr/>
          <a:lstStyle>
            <a:lvl1pPr>
              <a:buClr>
                <a:schemeClr val="accent1"/>
              </a:buClr>
              <a:defRPr/>
            </a:lvl1pPr>
            <a:lvl2pPr>
              <a:buClr>
                <a:schemeClr val="accent1"/>
              </a:buCl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7" name="Picture 6">
            <a:extLst>
              <a:ext uri="{FF2B5EF4-FFF2-40B4-BE49-F238E27FC236}">
                <a16:creationId xmlns:a16="http://schemas.microsoft.com/office/drawing/2014/main" id="{FF8B095B-1CC7-C945-A931-AD8B3B5B4E93}"/>
              </a:ext>
            </a:extLst>
          </p:cNvPr>
          <p:cNvPicPr>
            <a:picLocks noChangeAspect="1"/>
          </p:cNvPicPr>
          <p:nvPr userDrawn="1"/>
        </p:nvPicPr>
        <p:blipFill>
          <a:blip r:embed="rId2"/>
          <a:stretch>
            <a:fillRect/>
          </a:stretch>
        </p:blipFill>
        <p:spPr>
          <a:xfrm>
            <a:off x="220727" y="5933177"/>
            <a:ext cx="2657348" cy="822215"/>
          </a:xfrm>
          <a:prstGeom prst="rect">
            <a:avLst/>
          </a:prstGeom>
        </p:spPr>
      </p:pic>
    </p:spTree>
    <p:extLst>
      <p:ext uri="{BB962C8B-B14F-4D97-AF65-F5344CB8AC3E}">
        <p14:creationId xmlns:p14="http://schemas.microsoft.com/office/powerpoint/2010/main" val="593804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F505C-9DC1-AB42-A410-B98FACA1B342}"/>
              </a:ext>
            </a:extLst>
          </p:cNvPr>
          <p:cNvSpPr>
            <a:spLocks noGrp="1"/>
          </p:cNvSpPr>
          <p:nvPr>
            <p:ph idx="1"/>
          </p:nvPr>
        </p:nvSpPr>
        <p:spPr>
          <a:xfrm>
            <a:off x="838200" y="1032827"/>
            <a:ext cx="10515600" cy="479234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5" name="Picture 4">
            <a:extLst>
              <a:ext uri="{FF2B5EF4-FFF2-40B4-BE49-F238E27FC236}">
                <a16:creationId xmlns:a16="http://schemas.microsoft.com/office/drawing/2014/main" id="{4FA869F7-EF5F-AC45-9463-A295A72E0AD6}"/>
              </a:ext>
            </a:extLst>
          </p:cNvPr>
          <p:cNvPicPr>
            <a:picLocks noChangeAspect="1"/>
          </p:cNvPicPr>
          <p:nvPr userDrawn="1"/>
        </p:nvPicPr>
        <p:blipFill>
          <a:blip r:embed="rId2"/>
          <a:stretch>
            <a:fillRect/>
          </a:stretch>
        </p:blipFill>
        <p:spPr>
          <a:xfrm>
            <a:off x="220727" y="5933177"/>
            <a:ext cx="2657348" cy="822215"/>
          </a:xfrm>
          <a:prstGeom prst="rect">
            <a:avLst/>
          </a:prstGeom>
        </p:spPr>
      </p:pic>
    </p:spTree>
    <p:extLst>
      <p:ext uri="{BB962C8B-B14F-4D97-AF65-F5344CB8AC3E}">
        <p14:creationId xmlns:p14="http://schemas.microsoft.com/office/powerpoint/2010/main" val="2180161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ty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049B0B-2891-A24B-8D74-F918F60B6F17}"/>
              </a:ext>
            </a:extLst>
          </p:cNvPr>
          <p:cNvPicPr>
            <a:picLocks noChangeAspect="1"/>
          </p:cNvPicPr>
          <p:nvPr userDrawn="1"/>
        </p:nvPicPr>
        <p:blipFill>
          <a:blip r:embed="rId2"/>
          <a:stretch>
            <a:fillRect/>
          </a:stretch>
        </p:blipFill>
        <p:spPr>
          <a:xfrm>
            <a:off x="220726" y="5933177"/>
            <a:ext cx="2657346" cy="822214"/>
          </a:xfrm>
          <a:prstGeom prst="rect">
            <a:avLst/>
          </a:prstGeom>
        </p:spPr>
      </p:pic>
    </p:spTree>
    <p:extLst>
      <p:ext uri="{BB962C8B-B14F-4D97-AF65-F5344CB8AC3E}">
        <p14:creationId xmlns:p14="http://schemas.microsoft.com/office/powerpoint/2010/main" val="2200475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2D269-F77D-C14F-B724-CECE4AC3F0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6" name="Picture 5">
            <a:extLst>
              <a:ext uri="{FF2B5EF4-FFF2-40B4-BE49-F238E27FC236}">
                <a16:creationId xmlns:a16="http://schemas.microsoft.com/office/drawing/2014/main" id="{53A09265-61EA-9646-A53F-9A98B0D08F08}"/>
              </a:ext>
            </a:extLst>
          </p:cNvPr>
          <p:cNvPicPr>
            <a:picLocks noChangeAspect="1"/>
          </p:cNvPicPr>
          <p:nvPr userDrawn="1"/>
        </p:nvPicPr>
        <p:blipFill>
          <a:blip r:embed="rId2"/>
          <a:stretch>
            <a:fillRect/>
          </a:stretch>
        </p:blipFill>
        <p:spPr>
          <a:xfrm>
            <a:off x="220727" y="5933177"/>
            <a:ext cx="2657348" cy="822215"/>
          </a:xfrm>
          <a:prstGeom prst="rect">
            <a:avLst/>
          </a:prstGeom>
        </p:spPr>
      </p:pic>
      <p:sp>
        <p:nvSpPr>
          <p:cNvPr id="8" name="Title 1">
            <a:extLst>
              <a:ext uri="{FF2B5EF4-FFF2-40B4-BE49-F238E27FC236}">
                <a16:creationId xmlns:a16="http://schemas.microsoft.com/office/drawing/2014/main" id="{F57BDC3D-E100-C644-B0CB-312BFAB26043}"/>
              </a:ext>
            </a:extLst>
          </p:cNvPr>
          <p:cNvSpPr>
            <a:spLocks noGrp="1"/>
          </p:cNvSpPr>
          <p:nvPr>
            <p:ph type="title"/>
          </p:nvPr>
        </p:nvSpPr>
        <p:spPr>
          <a:xfrm>
            <a:off x="754063" y="987425"/>
            <a:ext cx="3932237" cy="1600200"/>
          </a:xfrm>
        </p:spPr>
        <p:txBody>
          <a:bodyPr anchor="t"/>
          <a:lstStyle>
            <a:lvl1pPr>
              <a:lnSpc>
                <a:spcPts val="4200"/>
              </a:lnSpc>
              <a:defRPr sz="3200" baseline="0">
                <a:solidFill>
                  <a:schemeClr val="tx1"/>
                </a:solidFill>
              </a:defRPr>
            </a:lvl1pPr>
          </a:lstStyle>
          <a:p>
            <a:r>
              <a:rPr lang="en-US" dirty="0"/>
              <a:t>Click to edit Master title style</a:t>
            </a:r>
            <a:endParaRPr lang="da-DK" dirty="0"/>
          </a:p>
        </p:txBody>
      </p:sp>
      <p:sp>
        <p:nvSpPr>
          <p:cNvPr id="9" name="Text Placeholder 3">
            <a:extLst>
              <a:ext uri="{FF2B5EF4-FFF2-40B4-BE49-F238E27FC236}">
                <a16:creationId xmlns:a16="http://schemas.microsoft.com/office/drawing/2014/main" id="{EB254E57-9314-5A40-A3AC-0CBE33A65A26}"/>
              </a:ext>
            </a:extLst>
          </p:cNvPr>
          <p:cNvSpPr>
            <a:spLocks noGrp="1"/>
          </p:cNvSpPr>
          <p:nvPr>
            <p:ph type="body" sz="half" idx="2"/>
          </p:nvPr>
        </p:nvSpPr>
        <p:spPr>
          <a:xfrm>
            <a:off x="748348" y="2813394"/>
            <a:ext cx="3932237" cy="3119783"/>
          </a:xfrm>
        </p:spPr>
        <p:txBody>
          <a:bodyPr>
            <a:normAutofit/>
          </a:bodyPr>
          <a:lstStyle>
            <a:lvl1pPr marL="0" indent="0">
              <a:buNone/>
              <a:defRPr sz="2000"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682475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 turquis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349B35-09AC-3246-B33F-1752CA8AB6B2}"/>
              </a:ext>
            </a:extLst>
          </p:cNvPr>
          <p:cNvSpPr/>
          <p:nvPr userDrawn="1"/>
        </p:nvSpPr>
        <p:spPr>
          <a:xfrm>
            <a:off x="0" y="0"/>
            <a:ext cx="48577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Picture 7">
            <a:extLst>
              <a:ext uri="{FF2B5EF4-FFF2-40B4-BE49-F238E27FC236}">
                <a16:creationId xmlns:a16="http://schemas.microsoft.com/office/drawing/2014/main" id="{038A0A0A-6FD3-C94D-8A51-CC8C07C0034B}"/>
              </a:ext>
            </a:extLst>
          </p:cNvPr>
          <p:cNvPicPr>
            <a:picLocks noChangeAspect="1"/>
          </p:cNvPicPr>
          <p:nvPr userDrawn="1"/>
        </p:nvPicPr>
        <p:blipFill>
          <a:blip r:embed="rId2"/>
          <a:stretch>
            <a:fillRect/>
          </a:stretch>
        </p:blipFill>
        <p:spPr>
          <a:xfrm>
            <a:off x="220726" y="5933177"/>
            <a:ext cx="2657346" cy="822214"/>
          </a:xfrm>
          <a:prstGeom prst="rect">
            <a:avLst/>
          </a:prstGeom>
        </p:spPr>
      </p:pic>
      <p:sp>
        <p:nvSpPr>
          <p:cNvPr id="9" name="Title 1">
            <a:extLst>
              <a:ext uri="{FF2B5EF4-FFF2-40B4-BE49-F238E27FC236}">
                <a16:creationId xmlns:a16="http://schemas.microsoft.com/office/drawing/2014/main" id="{C41DBE74-6E8C-0744-B6E9-9C94D3028122}"/>
              </a:ext>
            </a:extLst>
          </p:cNvPr>
          <p:cNvSpPr>
            <a:spLocks noGrp="1"/>
          </p:cNvSpPr>
          <p:nvPr>
            <p:ph type="title"/>
          </p:nvPr>
        </p:nvSpPr>
        <p:spPr>
          <a:xfrm>
            <a:off x="538911" y="987425"/>
            <a:ext cx="3932237" cy="1027733"/>
          </a:xfrm>
        </p:spPr>
        <p:txBody>
          <a:bodyPr anchor="t"/>
          <a:lstStyle>
            <a:lvl1pPr>
              <a:lnSpc>
                <a:spcPts val="4200"/>
              </a:lnSpc>
              <a:defRPr sz="3200" b="1" i="0" baseline="0">
                <a:solidFill>
                  <a:schemeClr val="bg1"/>
                </a:solidFill>
              </a:defRPr>
            </a:lvl1pPr>
          </a:lstStyle>
          <a:p>
            <a:r>
              <a:rPr lang="en-US" dirty="0"/>
              <a:t>Click to</a:t>
            </a:r>
            <a:endParaRPr lang="da-DK" dirty="0"/>
          </a:p>
        </p:txBody>
      </p:sp>
      <p:sp>
        <p:nvSpPr>
          <p:cNvPr id="10" name="Text Placeholder 3">
            <a:extLst>
              <a:ext uri="{FF2B5EF4-FFF2-40B4-BE49-F238E27FC236}">
                <a16:creationId xmlns:a16="http://schemas.microsoft.com/office/drawing/2014/main" id="{A49A6F6C-660D-B343-84F1-084BECE3FD65}"/>
              </a:ext>
            </a:extLst>
          </p:cNvPr>
          <p:cNvSpPr>
            <a:spLocks noGrp="1"/>
          </p:cNvSpPr>
          <p:nvPr>
            <p:ph type="body" sz="half" idx="2"/>
          </p:nvPr>
        </p:nvSpPr>
        <p:spPr>
          <a:xfrm>
            <a:off x="533196" y="2015158"/>
            <a:ext cx="3932237" cy="3119783"/>
          </a:xfrm>
        </p:spPr>
        <p:txBody>
          <a:bodyPr>
            <a:normAutofit/>
          </a:bodyPr>
          <a:lstStyle>
            <a:lvl1pPr marL="0" indent="0">
              <a:buNone/>
              <a:defRPr sz="20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03806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349B35-09AC-3246-B33F-1752CA8AB6B2}"/>
              </a:ext>
            </a:extLst>
          </p:cNvPr>
          <p:cNvSpPr/>
          <p:nvPr userDrawn="1"/>
        </p:nvSpPr>
        <p:spPr>
          <a:xfrm>
            <a:off x="0" y="0"/>
            <a:ext cx="48577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Picture 7">
            <a:extLst>
              <a:ext uri="{FF2B5EF4-FFF2-40B4-BE49-F238E27FC236}">
                <a16:creationId xmlns:a16="http://schemas.microsoft.com/office/drawing/2014/main" id="{038A0A0A-6FD3-C94D-8A51-CC8C07C0034B}"/>
              </a:ext>
            </a:extLst>
          </p:cNvPr>
          <p:cNvPicPr>
            <a:picLocks noChangeAspect="1"/>
          </p:cNvPicPr>
          <p:nvPr userDrawn="1"/>
        </p:nvPicPr>
        <p:blipFill>
          <a:blip r:embed="rId2"/>
          <a:stretch>
            <a:fillRect/>
          </a:stretch>
        </p:blipFill>
        <p:spPr>
          <a:xfrm>
            <a:off x="220726" y="5933177"/>
            <a:ext cx="2657346" cy="822214"/>
          </a:xfrm>
          <a:prstGeom prst="rect">
            <a:avLst/>
          </a:prstGeom>
        </p:spPr>
      </p:pic>
      <p:sp>
        <p:nvSpPr>
          <p:cNvPr id="9" name="Title 1">
            <a:extLst>
              <a:ext uri="{FF2B5EF4-FFF2-40B4-BE49-F238E27FC236}">
                <a16:creationId xmlns:a16="http://schemas.microsoft.com/office/drawing/2014/main" id="{E6F21F3C-9CC0-8346-A64C-0B7BD71451BB}"/>
              </a:ext>
            </a:extLst>
          </p:cNvPr>
          <p:cNvSpPr>
            <a:spLocks noGrp="1"/>
          </p:cNvSpPr>
          <p:nvPr>
            <p:ph type="title"/>
          </p:nvPr>
        </p:nvSpPr>
        <p:spPr>
          <a:xfrm>
            <a:off x="485123" y="987425"/>
            <a:ext cx="3932237" cy="1027733"/>
          </a:xfrm>
        </p:spPr>
        <p:txBody>
          <a:bodyPr anchor="t"/>
          <a:lstStyle>
            <a:lvl1pPr>
              <a:lnSpc>
                <a:spcPts val="4200"/>
              </a:lnSpc>
              <a:defRPr sz="3200" b="1" i="0" baseline="0">
                <a:solidFill>
                  <a:schemeClr val="bg1"/>
                </a:solidFill>
              </a:defRPr>
            </a:lvl1pPr>
          </a:lstStyle>
          <a:p>
            <a:r>
              <a:rPr lang="en-US" dirty="0"/>
              <a:t>Click to</a:t>
            </a:r>
            <a:endParaRPr lang="da-DK" dirty="0"/>
          </a:p>
        </p:txBody>
      </p:sp>
      <p:sp>
        <p:nvSpPr>
          <p:cNvPr id="10" name="Text Placeholder 3">
            <a:extLst>
              <a:ext uri="{FF2B5EF4-FFF2-40B4-BE49-F238E27FC236}">
                <a16:creationId xmlns:a16="http://schemas.microsoft.com/office/drawing/2014/main" id="{04BFEA40-3F50-A647-998C-86D99EF63E4F}"/>
              </a:ext>
            </a:extLst>
          </p:cNvPr>
          <p:cNvSpPr>
            <a:spLocks noGrp="1"/>
          </p:cNvSpPr>
          <p:nvPr>
            <p:ph type="body" sz="half" idx="2"/>
          </p:nvPr>
        </p:nvSpPr>
        <p:spPr>
          <a:xfrm>
            <a:off x="479408" y="2015158"/>
            <a:ext cx="3932237" cy="3119783"/>
          </a:xfrm>
        </p:spPr>
        <p:txBody>
          <a:bodyPr>
            <a:normAutofit/>
          </a:bodyPr>
          <a:lstStyle>
            <a:lvl1pPr marL="0" indent="0">
              <a:buNone/>
              <a:defRPr sz="20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43493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slide - txt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F8E0-15C7-9B47-87EB-8E607A5DBF01}"/>
              </a:ext>
            </a:extLst>
          </p:cNvPr>
          <p:cNvSpPr>
            <a:spLocks noGrp="1"/>
          </p:cNvSpPr>
          <p:nvPr>
            <p:ph type="title"/>
          </p:nvPr>
        </p:nvSpPr>
        <p:spPr>
          <a:xfrm>
            <a:off x="831850" y="1709738"/>
            <a:ext cx="10515600" cy="2852737"/>
          </a:xfrm>
        </p:spPr>
        <p:txBody>
          <a:bodyPr anchor="b"/>
          <a:lstStyle>
            <a:lvl1pPr>
              <a:defRPr sz="6000" baseline="0">
                <a:solidFill>
                  <a:schemeClr val="bg1"/>
                </a:solidFill>
              </a:defRPr>
            </a:lvl1pPr>
          </a:lstStyle>
          <a:p>
            <a:r>
              <a:rPr lang="en-US" dirty="0"/>
              <a:t>Click to edit Master title style</a:t>
            </a:r>
            <a:endParaRPr lang="da-DK" dirty="0"/>
          </a:p>
        </p:txBody>
      </p:sp>
      <p:sp>
        <p:nvSpPr>
          <p:cNvPr id="3" name="Text Placeholder 2">
            <a:extLst>
              <a:ext uri="{FF2B5EF4-FFF2-40B4-BE49-F238E27FC236}">
                <a16:creationId xmlns:a16="http://schemas.microsoft.com/office/drawing/2014/main" id="{BED584CB-8F11-6C42-8AC4-1D656E186A84}"/>
              </a:ext>
            </a:extLst>
          </p:cNvPr>
          <p:cNvSpPr>
            <a:spLocks noGrp="1"/>
          </p:cNvSpPr>
          <p:nvPr>
            <p:ph type="body" idx="1"/>
          </p:nvPr>
        </p:nvSpPr>
        <p:spPr>
          <a:xfrm>
            <a:off x="831850" y="4589463"/>
            <a:ext cx="10515600" cy="1500187"/>
          </a:xfrm>
        </p:spPr>
        <p:txBody>
          <a:bodyPr/>
          <a:lstStyle>
            <a:lvl1pPr marL="0" indent="0">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id="{05049B0B-2891-A24B-8D74-F918F60B6F17}"/>
              </a:ext>
            </a:extLst>
          </p:cNvPr>
          <p:cNvPicPr>
            <a:picLocks noChangeAspect="1"/>
          </p:cNvPicPr>
          <p:nvPr userDrawn="1"/>
        </p:nvPicPr>
        <p:blipFill>
          <a:blip r:embed="rId2"/>
          <a:stretch>
            <a:fillRect/>
          </a:stretch>
        </p:blipFill>
        <p:spPr>
          <a:xfrm>
            <a:off x="220726" y="5933177"/>
            <a:ext cx="2657346" cy="822214"/>
          </a:xfrm>
          <a:prstGeom prst="rect">
            <a:avLst/>
          </a:prstGeom>
        </p:spPr>
      </p:pic>
    </p:spTree>
    <p:extLst>
      <p:ext uri="{BB962C8B-B14F-4D97-AF65-F5344CB8AC3E}">
        <p14:creationId xmlns:p14="http://schemas.microsoft.com/office/powerpoint/2010/main" val="628335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 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349B35-09AC-3246-B33F-1752CA8AB6B2}"/>
              </a:ext>
            </a:extLst>
          </p:cNvPr>
          <p:cNvSpPr/>
          <p:nvPr userDrawn="1"/>
        </p:nvSpPr>
        <p:spPr>
          <a:xfrm>
            <a:off x="0" y="0"/>
            <a:ext cx="485775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B9A1B991-44B1-4F42-A49B-E66497F787F8}"/>
              </a:ext>
            </a:extLst>
          </p:cNvPr>
          <p:cNvSpPr>
            <a:spLocks noGrp="1"/>
          </p:cNvSpPr>
          <p:nvPr>
            <p:ph type="title"/>
          </p:nvPr>
        </p:nvSpPr>
        <p:spPr>
          <a:xfrm>
            <a:off x="538911" y="987425"/>
            <a:ext cx="3932237" cy="1027733"/>
          </a:xfrm>
        </p:spPr>
        <p:txBody>
          <a:bodyPr anchor="t"/>
          <a:lstStyle>
            <a:lvl1pPr>
              <a:lnSpc>
                <a:spcPts val="4200"/>
              </a:lnSpc>
              <a:defRPr sz="3200" b="1" i="0" baseline="0">
                <a:solidFill>
                  <a:schemeClr val="bg1"/>
                </a:solidFill>
              </a:defRPr>
            </a:lvl1pPr>
          </a:lstStyle>
          <a:p>
            <a:r>
              <a:rPr lang="en-US" dirty="0"/>
              <a:t>Click to</a:t>
            </a:r>
            <a:endParaRPr lang="da-DK" dirty="0"/>
          </a:p>
        </p:txBody>
      </p:sp>
      <p:sp>
        <p:nvSpPr>
          <p:cNvPr id="4" name="Text Placeholder 3">
            <a:extLst>
              <a:ext uri="{FF2B5EF4-FFF2-40B4-BE49-F238E27FC236}">
                <a16:creationId xmlns:a16="http://schemas.microsoft.com/office/drawing/2014/main" id="{64AD6AF2-AB6F-7248-9368-22F454427D2F}"/>
              </a:ext>
            </a:extLst>
          </p:cNvPr>
          <p:cNvSpPr>
            <a:spLocks noGrp="1"/>
          </p:cNvSpPr>
          <p:nvPr>
            <p:ph type="body" sz="half" idx="2"/>
          </p:nvPr>
        </p:nvSpPr>
        <p:spPr>
          <a:xfrm>
            <a:off x="533196" y="2015158"/>
            <a:ext cx="3932237" cy="3119783"/>
          </a:xfrm>
        </p:spPr>
        <p:txBody>
          <a:bodyPr>
            <a:normAutofit/>
          </a:bodyPr>
          <a:lstStyle>
            <a:lvl1pPr marL="0" indent="0">
              <a:buNone/>
              <a:defRPr sz="20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8" name="Picture 7">
            <a:extLst>
              <a:ext uri="{FF2B5EF4-FFF2-40B4-BE49-F238E27FC236}">
                <a16:creationId xmlns:a16="http://schemas.microsoft.com/office/drawing/2014/main" id="{038A0A0A-6FD3-C94D-8A51-CC8C07C0034B}"/>
              </a:ext>
            </a:extLst>
          </p:cNvPr>
          <p:cNvPicPr>
            <a:picLocks noChangeAspect="1"/>
          </p:cNvPicPr>
          <p:nvPr userDrawn="1"/>
        </p:nvPicPr>
        <p:blipFill>
          <a:blip r:embed="rId2"/>
          <a:stretch>
            <a:fillRect/>
          </a:stretch>
        </p:blipFill>
        <p:spPr>
          <a:xfrm>
            <a:off x="220726" y="5933177"/>
            <a:ext cx="2657346" cy="822214"/>
          </a:xfrm>
          <a:prstGeom prst="rect">
            <a:avLst/>
          </a:prstGeom>
        </p:spPr>
      </p:pic>
    </p:spTree>
    <p:extLst>
      <p:ext uri="{BB962C8B-B14F-4D97-AF65-F5344CB8AC3E}">
        <p14:creationId xmlns:p14="http://schemas.microsoft.com/office/powerpoint/2010/main" val="300100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39EA-91AE-054B-B97C-495DF11ABD9D}"/>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17BF505C-9DC1-AB42-A410-B98FACA1B342}"/>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5" name="Picture 4">
            <a:extLst>
              <a:ext uri="{FF2B5EF4-FFF2-40B4-BE49-F238E27FC236}">
                <a16:creationId xmlns:a16="http://schemas.microsoft.com/office/drawing/2014/main" id="{4FA869F7-EF5F-AC45-9463-A295A72E0AD6}"/>
              </a:ext>
            </a:extLst>
          </p:cNvPr>
          <p:cNvPicPr>
            <a:picLocks noChangeAspect="1"/>
          </p:cNvPicPr>
          <p:nvPr userDrawn="1"/>
        </p:nvPicPr>
        <p:blipFill>
          <a:blip r:embed="rId2"/>
          <a:stretch>
            <a:fillRect/>
          </a:stretch>
        </p:blipFill>
        <p:spPr>
          <a:xfrm>
            <a:off x="220727" y="5933177"/>
            <a:ext cx="2657348" cy="822215"/>
          </a:xfrm>
          <a:prstGeom prst="rect">
            <a:avLst/>
          </a:prstGeom>
        </p:spPr>
      </p:pic>
    </p:spTree>
    <p:extLst>
      <p:ext uri="{BB962C8B-B14F-4D97-AF65-F5344CB8AC3E}">
        <p14:creationId xmlns:p14="http://schemas.microsoft.com/office/powerpoint/2010/main" val="716108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1D143-518A-084D-803A-198A84B4F5F2}"/>
              </a:ext>
            </a:extLst>
          </p:cNvPr>
          <p:cNvSpPr>
            <a:spLocks noGrp="1"/>
          </p:cNvSpPr>
          <p:nvPr>
            <p:ph type="title"/>
          </p:nvPr>
        </p:nvSpPr>
        <p:spPr/>
        <p:txBody>
          <a:bodyPr/>
          <a:lstStyle>
            <a:lvl1pPr>
              <a:defRPr b="1" i="0" baseline="0"/>
            </a:lvl1pPr>
          </a:lstStyle>
          <a:p>
            <a:r>
              <a:rPr lang="en-US" dirty="0"/>
              <a:t>Click to edit Master title style</a:t>
            </a:r>
            <a:endParaRPr lang="da-DK" dirty="0"/>
          </a:p>
        </p:txBody>
      </p:sp>
      <p:sp>
        <p:nvSpPr>
          <p:cNvPr id="3" name="Content Placeholder 2">
            <a:extLst>
              <a:ext uri="{FF2B5EF4-FFF2-40B4-BE49-F238E27FC236}">
                <a16:creationId xmlns:a16="http://schemas.microsoft.com/office/drawing/2014/main" id="{5997DC66-CF6D-6E40-B968-14C4AFAA9B44}"/>
              </a:ext>
            </a:extLst>
          </p:cNvPr>
          <p:cNvSpPr>
            <a:spLocks noGrp="1"/>
          </p:cNvSpPr>
          <p:nvPr>
            <p:ph sz="half" idx="1"/>
          </p:nvPr>
        </p:nvSpPr>
        <p:spPr>
          <a:xfrm>
            <a:off x="838200" y="1825625"/>
            <a:ext cx="5181600" cy="4351338"/>
          </a:xfrm>
        </p:spPr>
        <p:txBody>
          <a:bodyPr/>
          <a:lstStyle>
            <a:lvl1pPr>
              <a:lnSpc>
                <a:spcPts val="3620"/>
              </a:lnSpc>
              <a:buClr>
                <a:schemeClr val="accent1"/>
              </a:buClr>
              <a:defRPr/>
            </a:lvl1pPr>
            <a:lvl2pPr>
              <a:buClr>
                <a:schemeClr val="accent1"/>
              </a:buCl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Content Placeholder 3">
            <a:extLst>
              <a:ext uri="{FF2B5EF4-FFF2-40B4-BE49-F238E27FC236}">
                <a16:creationId xmlns:a16="http://schemas.microsoft.com/office/drawing/2014/main" id="{EA6A7D85-D1B7-8949-BE18-2A0AA2DCADBA}"/>
              </a:ext>
            </a:extLst>
          </p:cNvPr>
          <p:cNvSpPr>
            <a:spLocks noGrp="1"/>
          </p:cNvSpPr>
          <p:nvPr>
            <p:ph sz="half" idx="2"/>
          </p:nvPr>
        </p:nvSpPr>
        <p:spPr>
          <a:xfrm>
            <a:off x="6172200" y="1825625"/>
            <a:ext cx="5181600" cy="4351338"/>
          </a:xfrm>
        </p:spPr>
        <p:txBody>
          <a:bodyPr/>
          <a:lstStyle>
            <a:lvl1pPr>
              <a:buClr>
                <a:schemeClr val="accent1"/>
              </a:buClr>
              <a:defRPr/>
            </a:lvl1pPr>
            <a:lvl2pPr>
              <a:buClr>
                <a:schemeClr val="accent1"/>
              </a:buCl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7" name="Picture 6">
            <a:extLst>
              <a:ext uri="{FF2B5EF4-FFF2-40B4-BE49-F238E27FC236}">
                <a16:creationId xmlns:a16="http://schemas.microsoft.com/office/drawing/2014/main" id="{FF8B095B-1CC7-C945-A931-AD8B3B5B4E93}"/>
              </a:ext>
            </a:extLst>
          </p:cNvPr>
          <p:cNvPicPr>
            <a:picLocks noChangeAspect="1"/>
          </p:cNvPicPr>
          <p:nvPr userDrawn="1"/>
        </p:nvPicPr>
        <p:blipFill>
          <a:blip r:embed="rId2"/>
          <a:stretch>
            <a:fillRect/>
          </a:stretch>
        </p:blipFill>
        <p:spPr>
          <a:xfrm>
            <a:off x="220727" y="5933177"/>
            <a:ext cx="2657348" cy="822215"/>
          </a:xfrm>
          <a:prstGeom prst="rect">
            <a:avLst/>
          </a:prstGeom>
        </p:spPr>
      </p:pic>
    </p:spTree>
    <p:extLst>
      <p:ext uri="{BB962C8B-B14F-4D97-AF65-F5344CB8AC3E}">
        <p14:creationId xmlns:p14="http://schemas.microsoft.com/office/powerpoint/2010/main" val="2254733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F505C-9DC1-AB42-A410-B98FACA1B342}"/>
              </a:ext>
            </a:extLst>
          </p:cNvPr>
          <p:cNvSpPr>
            <a:spLocks noGrp="1"/>
          </p:cNvSpPr>
          <p:nvPr>
            <p:ph idx="1"/>
          </p:nvPr>
        </p:nvSpPr>
        <p:spPr>
          <a:xfrm>
            <a:off x="838200" y="1032827"/>
            <a:ext cx="10515600" cy="479234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5" name="Picture 4">
            <a:extLst>
              <a:ext uri="{FF2B5EF4-FFF2-40B4-BE49-F238E27FC236}">
                <a16:creationId xmlns:a16="http://schemas.microsoft.com/office/drawing/2014/main" id="{4FA869F7-EF5F-AC45-9463-A295A72E0AD6}"/>
              </a:ext>
            </a:extLst>
          </p:cNvPr>
          <p:cNvPicPr>
            <a:picLocks noChangeAspect="1"/>
          </p:cNvPicPr>
          <p:nvPr userDrawn="1"/>
        </p:nvPicPr>
        <p:blipFill>
          <a:blip r:embed="rId2"/>
          <a:stretch>
            <a:fillRect/>
          </a:stretch>
        </p:blipFill>
        <p:spPr>
          <a:xfrm>
            <a:off x="220727" y="5933177"/>
            <a:ext cx="2657348" cy="822215"/>
          </a:xfrm>
          <a:prstGeom prst="rect">
            <a:avLst/>
          </a:prstGeom>
        </p:spPr>
      </p:pic>
    </p:spTree>
    <p:extLst>
      <p:ext uri="{BB962C8B-B14F-4D97-AF65-F5344CB8AC3E}">
        <p14:creationId xmlns:p14="http://schemas.microsoft.com/office/powerpoint/2010/main" val="86515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mty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049B0B-2891-A24B-8D74-F918F60B6F17}"/>
              </a:ext>
            </a:extLst>
          </p:cNvPr>
          <p:cNvPicPr>
            <a:picLocks noChangeAspect="1"/>
          </p:cNvPicPr>
          <p:nvPr userDrawn="1"/>
        </p:nvPicPr>
        <p:blipFill>
          <a:blip r:embed="rId2"/>
          <a:stretch>
            <a:fillRect/>
          </a:stretch>
        </p:blipFill>
        <p:spPr>
          <a:xfrm>
            <a:off x="220726" y="5933177"/>
            <a:ext cx="2657346" cy="822214"/>
          </a:xfrm>
          <a:prstGeom prst="rect">
            <a:avLst/>
          </a:prstGeom>
        </p:spPr>
      </p:pic>
    </p:spTree>
    <p:extLst>
      <p:ext uri="{BB962C8B-B14F-4D97-AF65-F5344CB8AC3E}">
        <p14:creationId xmlns:p14="http://schemas.microsoft.com/office/powerpoint/2010/main" val="233608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2D269-F77D-C14F-B724-CECE4AC3F0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6" name="Picture 5">
            <a:extLst>
              <a:ext uri="{FF2B5EF4-FFF2-40B4-BE49-F238E27FC236}">
                <a16:creationId xmlns:a16="http://schemas.microsoft.com/office/drawing/2014/main" id="{53A09265-61EA-9646-A53F-9A98B0D08F08}"/>
              </a:ext>
            </a:extLst>
          </p:cNvPr>
          <p:cNvPicPr>
            <a:picLocks noChangeAspect="1"/>
          </p:cNvPicPr>
          <p:nvPr userDrawn="1"/>
        </p:nvPicPr>
        <p:blipFill>
          <a:blip r:embed="rId2"/>
          <a:stretch>
            <a:fillRect/>
          </a:stretch>
        </p:blipFill>
        <p:spPr>
          <a:xfrm>
            <a:off x="220727" y="5933177"/>
            <a:ext cx="2657348" cy="822215"/>
          </a:xfrm>
          <a:prstGeom prst="rect">
            <a:avLst/>
          </a:prstGeom>
        </p:spPr>
      </p:pic>
      <p:sp>
        <p:nvSpPr>
          <p:cNvPr id="8" name="Title 1">
            <a:extLst>
              <a:ext uri="{FF2B5EF4-FFF2-40B4-BE49-F238E27FC236}">
                <a16:creationId xmlns:a16="http://schemas.microsoft.com/office/drawing/2014/main" id="{F57BDC3D-E100-C644-B0CB-312BFAB26043}"/>
              </a:ext>
            </a:extLst>
          </p:cNvPr>
          <p:cNvSpPr>
            <a:spLocks noGrp="1"/>
          </p:cNvSpPr>
          <p:nvPr>
            <p:ph type="title"/>
          </p:nvPr>
        </p:nvSpPr>
        <p:spPr>
          <a:xfrm>
            <a:off x="754063" y="987425"/>
            <a:ext cx="3932237" cy="1600200"/>
          </a:xfrm>
        </p:spPr>
        <p:txBody>
          <a:bodyPr anchor="t"/>
          <a:lstStyle>
            <a:lvl1pPr>
              <a:lnSpc>
                <a:spcPts val="4200"/>
              </a:lnSpc>
              <a:defRPr sz="3200" baseline="0">
                <a:solidFill>
                  <a:schemeClr val="tx1"/>
                </a:solidFill>
              </a:defRPr>
            </a:lvl1pPr>
          </a:lstStyle>
          <a:p>
            <a:r>
              <a:rPr lang="en-US" dirty="0"/>
              <a:t>Click to edit Master title style</a:t>
            </a:r>
            <a:endParaRPr lang="da-DK" dirty="0"/>
          </a:p>
        </p:txBody>
      </p:sp>
      <p:sp>
        <p:nvSpPr>
          <p:cNvPr id="9" name="Text Placeholder 3">
            <a:extLst>
              <a:ext uri="{FF2B5EF4-FFF2-40B4-BE49-F238E27FC236}">
                <a16:creationId xmlns:a16="http://schemas.microsoft.com/office/drawing/2014/main" id="{EB254E57-9314-5A40-A3AC-0CBE33A65A26}"/>
              </a:ext>
            </a:extLst>
          </p:cNvPr>
          <p:cNvSpPr>
            <a:spLocks noGrp="1"/>
          </p:cNvSpPr>
          <p:nvPr>
            <p:ph type="body" sz="half" idx="2"/>
          </p:nvPr>
        </p:nvSpPr>
        <p:spPr>
          <a:xfrm>
            <a:off x="748348" y="2813394"/>
            <a:ext cx="3932237" cy="3119783"/>
          </a:xfrm>
        </p:spPr>
        <p:txBody>
          <a:bodyPr>
            <a:normAutofit/>
          </a:bodyPr>
          <a:lstStyle>
            <a:lvl1pPr marL="0" indent="0">
              <a:buNone/>
              <a:defRPr sz="2000"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678658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 turquis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349B35-09AC-3246-B33F-1752CA8AB6B2}"/>
              </a:ext>
            </a:extLst>
          </p:cNvPr>
          <p:cNvSpPr/>
          <p:nvPr userDrawn="1"/>
        </p:nvSpPr>
        <p:spPr>
          <a:xfrm>
            <a:off x="0" y="0"/>
            <a:ext cx="48577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Picture 7">
            <a:extLst>
              <a:ext uri="{FF2B5EF4-FFF2-40B4-BE49-F238E27FC236}">
                <a16:creationId xmlns:a16="http://schemas.microsoft.com/office/drawing/2014/main" id="{038A0A0A-6FD3-C94D-8A51-CC8C07C0034B}"/>
              </a:ext>
            </a:extLst>
          </p:cNvPr>
          <p:cNvPicPr>
            <a:picLocks noChangeAspect="1"/>
          </p:cNvPicPr>
          <p:nvPr userDrawn="1"/>
        </p:nvPicPr>
        <p:blipFill>
          <a:blip r:embed="rId2"/>
          <a:stretch>
            <a:fillRect/>
          </a:stretch>
        </p:blipFill>
        <p:spPr>
          <a:xfrm>
            <a:off x="220726" y="5933177"/>
            <a:ext cx="2657346" cy="822214"/>
          </a:xfrm>
          <a:prstGeom prst="rect">
            <a:avLst/>
          </a:prstGeom>
        </p:spPr>
      </p:pic>
      <p:sp>
        <p:nvSpPr>
          <p:cNvPr id="9" name="Title 1">
            <a:extLst>
              <a:ext uri="{FF2B5EF4-FFF2-40B4-BE49-F238E27FC236}">
                <a16:creationId xmlns:a16="http://schemas.microsoft.com/office/drawing/2014/main" id="{C41DBE74-6E8C-0744-B6E9-9C94D3028122}"/>
              </a:ext>
            </a:extLst>
          </p:cNvPr>
          <p:cNvSpPr>
            <a:spLocks noGrp="1"/>
          </p:cNvSpPr>
          <p:nvPr>
            <p:ph type="title"/>
          </p:nvPr>
        </p:nvSpPr>
        <p:spPr>
          <a:xfrm>
            <a:off x="538911" y="987425"/>
            <a:ext cx="3932237" cy="1027733"/>
          </a:xfrm>
        </p:spPr>
        <p:txBody>
          <a:bodyPr anchor="t"/>
          <a:lstStyle>
            <a:lvl1pPr>
              <a:lnSpc>
                <a:spcPts val="4200"/>
              </a:lnSpc>
              <a:defRPr sz="3200" b="1" i="0" baseline="0">
                <a:solidFill>
                  <a:schemeClr val="bg1"/>
                </a:solidFill>
              </a:defRPr>
            </a:lvl1pPr>
          </a:lstStyle>
          <a:p>
            <a:r>
              <a:rPr lang="en-US" dirty="0"/>
              <a:t>Click to</a:t>
            </a:r>
            <a:endParaRPr lang="da-DK" dirty="0"/>
          </a:p>
        </p:txBody>
      </p:sp>
      <p:sp>
        <p:nvSpPr>
          <p:cNvPr id="10" name="Text Placeholder 3">
            <a:extLst>
              <a:ext uri="{FF2B5EF4-FFF2-40B4-BE49-F238E27FC236}">
                <a16:creationId xmlns:a16="http://schemas.microsoft.com/office/drawing/2014/main" id="{A49A6F6C-660D-B343-84F1-084BECE3FD65}"/>
              </a:ext>
            </a:extLst>
          </p:cNvPr>
          <p:cNvSpPr>
            <a:spLocks noGrp="1"/>
          </p:cNvSpPr>
          <p:nvPr>
            <p:ph type="body" sz="half" idx="2"/>
          </p:nvPr>
        </p:nvSpPr>
        <p:spPr>
          <a:xfrm>
            <a:off x="533196" y="2015158"/>
            <a:ext cx="3932237" cy="3119783"/>
          </a:xfrm>
        </p:spPr>
        <p:txBody>
          <a:bodyPr>
            <a:normAutofit/>
          </a:bodyPr>
          <a:lstStyle>
            <a:lvl1pPr marL="0" indent="0">
              <a:buNone/>
              <a:defRPr sz="20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241597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349B35-09AC-3246-B33F-1752CA8AB6B2}"/>
              </a:ext>
            </a:extLst>
          </p:cNvPr>
          <p:cNvSpPr/>
          <p:nvPr userDrawn="1"/>
        </p:nvSpPr>
        <p:spPr>
          <a:xfrm>
            <a:off x="0" y="0"/>
            <a:ext cx="48577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Picture 7">
            <a:extLst>
              <a:ext uri="{FF2B5EF4-FFF2-40B4-BE49-F238E27FC236}">
                <a16:creationId xmlns:a16="http://schemas.microsoft.com/office/drawing/2014/main" id="{038A0A0A-6FD3-C94D-8A51-CC8C07C0034B}"/>
              </a:ext>
            </a:extLst>
          </p:cNvPr>
          <p:cNvPicPr>
            <a:picLocks noChangeAspect="1"/>
          </p:cNvPicPr>
          <p:nvPr userDrawn="1"/>
        </p:nvPicPr>
        <p:blipFill>
          <a:blip r:embed="rId2"/>
          <a:stretch>
            <a:fillRect/>
          </a:stretch>
        </p:blipFill>
        <p:spPr>
          <a:xfrm>
            <a:off x="220726" y="5933177"/>
            <a:ext cx="2657346" cy="822214"/>
          </a:xfrm>
          <a:prstGeom prst="rect">
            <a:avLst/>
          </a:prstGeom>
        </p:spPr>
      </p:pic>
      <p:sp>
        <p:nvSpPr>
          <p:cNvPr id="9" name="Title 1">
            <a:extLst>
              <a:ext uri="{FF2B5EF4-FFF2-40B4-BE49-F238E27FC236}">
                <a16:creationId xmlns:a16="http://schemas.microsoft.com/office/drawing/2014/main" id="{E6F21F3C-9CC0-8346-A64C-0B7BD71451BB}"/>
              </a:ext>
            </a:extLst>
          </p:cNvPr>
          <p:cNvSpPr>
            <a:spLocks noGrp="1"/>
          </p:cNvSpPr>
          <p:nvPr>
            <p:ph type="title"/>
          </p:nvPr>
        </p:nvSpPr>
        <p:spPr>
          <a:xfrm>
            <a:off x="485123" y="987425"/>
            <a:ext cx="3932237" cy="1027733"/>
          </a:xfrm>
        </p:spPr>
        <p:txBody>
          <a:bodyPr anchor="t"/>
          <a:lstStyle>
            <a:lvl1pPr>
              <a:lnSpc>
                <a:spcPts val="4200"/>
              </a:lnSpc>
              <a:defRPr sz="3200" b="1" i="0" baseline="0">
                <a:solidFill>
                  <a:schemeClr val="bg1"/>
                </a:solidFill>
              </a:defRPr>
            </a:lvl1pPr>
          </a:lstStyle>
          <a:p>
            <a:r>
              <a:rPr lang="en-US" dirty="0"/>
              <a:t>Click to</a:t>
            </a:r>
            <a:endParaRPr lang="da-DK" dirty="0"/>
          </a:p>
        </p:txBody>
      </p:sp>
      <p:sp>
        <p:nvSpPr>
          <p:cNvPr id="10" name="Text Placeholder 3">
            <a:extLst>
              <a:ext uri="{FF2B5EF4-FFF2-40B4-BE49-F238E27FC236}">
                <a16:creationId xmlns:a16="http://schemas.microsoft.com/office/drawing/2014/main" id="{04BFEA40-3F50-A647-998C-86D99EF63E4F}"/>
              </a:ext>
            </a:extLst>
          </p:cNvPr>
          <p:cNvSpPr>
            <a:spLocks noGrp="1"/>
          </p:cNvSpPr>
          <p:nvPr>
            <p:ph type="body" sz="half" idx="2"/>
          </p:nvPr>
        </p:nvSpPr>
        <p:spPr>
          <a:xfrm>
            <a:off x="479408" y="2015158"/>
            <a:ext cx="3932237" cy="3119783"/>
          </a:xfrm>
        </p:spPr>
        <p:txBody>
          <a:bodyPr>
            <a:normAutofit/>
          </a:bodyPr>
          <a:lstStyle>
            <a:lvl1pPr marL="0" indent="0">
              <a:buNone/>
              <a:defRPr sz="20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928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 Target="../slides/slid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 Target="../slides/slid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10BA7E-9A1A-0740-93A7-60863D5DB252}"/>
              </a:ext>
            </a:extLst>
          </p:cNvPr>
          <p:cNvSpPr>
            <a:spLocks noGrp="1"/>
          </p:cNvSpPr>
          <p:nvPr>
            <p:ph type="title"/>
          </p:nvPr>
        </p:nvSpPr>
        <p:spPr>
          <a:xfrm>
            <a:off x="838200" y="570865"/>
            <a:ext cx="10515600" cy="1325563"/>
          </a:xfrm>
          <a:prstGeom prst="rect">
            <a:avLst/>
          </a:prstGeom>
        </p:spPr>
        <p:txBody>
          <a:bodyPr vert="horz" lIns="91440" tIns="45720" rIns="91440" bIns="45720" rtlCol="0" anchor="ctr">
            <a:normAutofit/>
          </a:bodyPr>
          <a:lstStyle/>
          <a:p>
            <a:r>
              <a:rPr lang="en-US" dirty="0"/>
              <a:t>Click to edit Master title style</a:t>
            </a:r>
            <a:endParaRPr lang="da-DK" dirty="0"/>
          </a:p>
        </p:txBody>
      </p:sp>
      <p:sp>
        <p:nvSpPr>
          <p:cNvPr id="3" name="Text Placeholder 2">
            <a:extLst>
              <a:ext uri="{FF2B5EF4-FFF2-40B4-BE49-F238E27FC236}">
                <a16:creationId xmlns:a16="http://schemas.microsoft.com/office/drawing/2014/main" id="{44774755-5F7A-2842-ABEA-BBDD9E8A88D6}"/>
              </a:ext>
            </a:extLst>
          </p:cNvPr>
          <p:cNvSpPr>
            <a:spLocks noGrp="1"/>
          </p:cNvSpPr>
          <p:nvPr>
            <p:ph type="body" idx="1"/>
          </p:nvPr>
        </p:nvSpPr>
        <p:spPr>
          <a:xfrm>
            <a:off x="838200" y="203136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7" name="Picture 6">
            <a:hlinkClick r:id="rId12" action="ppaction://hlinksldjump"/>
            <a:extLst>
              <a:ext uri="{FF2B5EF4-FFF2-40B4-BE49-F238E27FC236}">
                <a16:creationId xmlns:a16="http://schemas.microsoft.com/office/drawing/2014/main" id="{02E5F1A0-5BD1-474D-8BAF-98C1333686B4}"/>
              </a:ext>
            </a:extLst>
          </p:cNvPr>
          <p:cNvPicPr>
            <a:picLocks noChangeAspect="1"/>
          </p:cNvPicPr>
          <p:nvPr userDrawn="1"/>
        </p:nvPicPr>
        <p:blipFill>
          <a:blip r:embed="rId13"/>
          <a:stretch>
            <a:fillRect/>
          </a:stretch>
        </p:blipFill>
        <p:spPr>
          <a:xfrm>
            <a:off x="11180221" y="5870447"/>
            <a:ext cx="798800" cy="796163"/>
          </a:xfrm>
          <a:prstGeom prst="rect">
            <a:avLst/>
          </a:prstGeom>
        </p:spPr>
      </p:pic>
      <p:pic>
        <p:nvPicPr>
          <p:cNvPr id="8" name="Picture 7">
            <a:extLst>
              <a:ext uri="{FF2B5EF4-FFF2-40B4-BE49-F238E27FC236}">
                <a16:creationId xmlns:a16="http://schemas.microsoft.com/office/drawing/2014/main" id="{7B5DCE5D-BF55-7745-9F81-65F206661773}"/>
              </a:ext>
            </a:extLst>
          </p:cNvPr>
          <p:cNvPicPr>
            <a:picLocks noChangeAspect="1"/>
          </p:cNvPicPr>
          <p:nvPr userDrawn="1"/>
        </p:nvPicPr>
        <p:blipFill>
          <a:blip r:embed="rId14"/>
          <a:stretch>
            <a:fillRect/>
          </a:stretch>
        </p:blipFill>
        <p:spPr>
          <a:xfrm flipH="1">
            <a:off x="-305637" y="5982789"/>
            <a:ext cx="5496970" cy="892723"/>
          </a:xfrm>
          <a:prstGeom prst="rect">
            <a:avLst/>
          </a:prstGeom>
        </p:spPr>
      </p:pic>
    </p:spTree>
    <p:extLst>
      <p:ext uri="{BB962C8B-B14F-4D97-AF65-F5344CB8AC3E}">
        <p14:creationId xmlns:p14="http://schemas.microsoft.com/office/powerpoint/2010/main" val="942228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5000" b="1" i="0" kern="1200" baseline="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ts val="3220"/>
        </a:lnSpc>
        <a:spcBef>
          <a:spcPts val="1000"/>
        </a:spcBef>
        <a:spcAft>
          <a:spcPts val="600"/>
        </a:spcAft>
        <a:buClr>
          <a:schemeClr val="accent1"/>
        </a:buClr>
        <a:buFont typeface="Arial" panose="020B0604020202020204" pitchFamily="34" charset="0"/>
        <a:buChar char="•"/>
        <a:defRPr sz="2600" b="0" i="0" kern="1200" baseline="0">
          <a:solidFill>
            <a:schemeClr val="tx1"/>
          </a:solidFill>
          <a:latin typeface="Calibri" panose="020F050202020403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3220"/>
        </a:lnSpc>
        <a:spcBef>
          <a:spcPts val="500"/>
        </a:spcBef>
        <a:spcAft>
          <a:spcPts val="600"/>
        </a:spcAft>
        <a:buClr>
          <a:schemeClr val="accent1"/>
        </a:buClr>
        <a:buFont typeface="Arial" panose="020B0604020202020204" pitchFamily="34" charset="0"/>
        <a:buChar char="•"/>
        <a:defRPr sz="2400" b="0" i="0" kern="1200">
          <a:solidFill>
            <a:schemeClr val="tx1"/>
          </a:solidFill>
          <a:latin typeface="Source Sans Pro" panose="020B0503030403020204" pitchFamily="34" charset="77"/>
          <a:ea typeface="Open Sans" panose="020B0606030504020204" pitchFamily="34" charset="0"/>
          <a:cs typeface="Open Sans" panose="020B0606030504020204" pitchFamily="34" charset="0"/>
        </a:defRPr>
      </a:lvl2pPr>
      <a:lvl3pPr marL="1143000" indent="-228600" algn="l" defTabSz="914400" rtl="0" eaLnBrk="1" latinLnBrk="0" hangingPunct="1">
        <a:lnSpc>
          <a:spcPts val="3220"/>
        </a:lnSpc>
        <a:spcBef>
          <a:spcPts val="500"/>
        </a:spcBef>
        <a:spcAft>
          <a:spcPts val="600"/>
        </a:spcAft>
        <a:buFont typeface="Arial" panose="020B0604020202020204" pitchFamily="34" charset="0"/>
        <a:buChar char="•"/>
        <a:defRPr sz="2000" b="0" i="0" kern="1200">
          <a:solidFill>
            <a:schemeClr val="tx1"/>
          </a:solidFill>
          <a:latin typeface="Source Sans Pro" panose="020B0503030403020204" pitchFamily="34" charset="77"/>
          <a:ea typeface="Open Sans" panose="020B0606030504020204" pitchFamily="34" charset="0"/>
          <a:cs typeface="Open Sans" panose="020B0606030504020204" pitchFamily="34" charset="0"/>
        </a:defRPr>
      </a:lvl3pPr>
      <a:lvl4pPr marL="1600200" indent="-228600" algn="l" defTabSz="914400" rtl="0" eaLnBrk="1" latinLnBrk="0" hangingPunct="1">
        <a:lnSpc>
          <a:spcPts val="3220"/>
        </a:lnSpc>
        <a:spcBef>
          <a:spcPts val="500"/>
        </a:spcBef>
        <a:spcAft>
          <a:spcPts val="600"/>
        </a:spcAft>
        <a:buFont typeface="Arial" panose="020B0604020202020204" pitchFamily="34" charset="0"/>
        <a:buChar char="•"/>
        <a:defRPr sz="1800" b="0" i="0" kern="1200">
          <a:solidFill>
            <a:schemeClr val="tx1"/>
          </a:solidFill>
          <a:latin typeface="Source Sans Pro" panose="020B0503030403020204" pitchFamily="34" charset="77"/>
          <a:ea typeface="Open Sans" panose="020B0606030504020204" pitchFamily="34" charset="0"/>
          <a:cs typeface="Open Sans" panose="020B0606030504020204" pitchFamily="34" charset="0"/>
        </a:defRPr>
      </a:lvl4pPr>
      <a:lvl5pPr marL="2057400" indent="-228600" algn="l" defTabSz="914400" rtl="0" eaLnBrk="1" latinLnBrk="0" hangingPunct="1">
        <a:lnSpc>
          <a:spcPts val="3220"/>
        </a:lnSpc>
        <a:spcBef>
          <a:spcPts val="500"/>
        </a:spcBef>
        <a:spcAft>
          <a:spcPts val="600"/>
        </a:spcAft>
        <a:buFont typeface="Arial" panose="020B0604020202020204" pitchFamily="34" charset="0"/>
        <a:buChar char="•"/>
        <a:defRPr sz="1800" b="0" i="0" kern="1200">
          <a:solidFill>
            <a:schemeClr val="tx1"/>
          </a:solidFill>
          <a:latin typeface="Source Sans Pro" panose="020B0503030403020204" pitchFamily="34" charset="77"/>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10BA7E-9A1A-0740-93A7-60863D5DB252}"/>
              </a:ext>
            </a:extLst>
          </p:cNvPr>
          <p:cNvSpPr>
            <a:spLocks noGrp="1"/>
          </p:cNvSpPr>
          <p:nvPr>
            <p:ph type="title"/>
          </p:nvPr>
        </p:nvSpPr>
        <p:spPr>
          <a:xfrm>
            <a:off x="838200" y="570865"/>
            <a:ext cx="10515600" cy="1325563"/>
          </a:xfrm>
          <a:prstGeom prst="rect">
            <a:avLst/>
          </a:prstGeom>
        </p:spPr>
        <p:txBody>
          <a:bodyPr vert="horz" lIns="91440" tIns="45720" rIns="91440" bIns="45720" rtlCol="0" anchor="ctr">
            <a:normAutofit/>
          </a:bodyPr>
          <a:lstStyle/>
          <a:p>
            <a:r>
              <a:rPr lang="en-US" dirty="0"/>
              <a:t>Click to edit Master title style</a:t>
            </a:r>
            <a:endParaRPr lang="da-DK" dirty="0"/>
          </a:p>
        </p:txBody>
      </p:sp>
      <p:sp>
        <p:nvSpPr>
          <p:cNvPr id="3" name="Text Placeholder 2">
            <a:extLst>
              <a:ext uri="{FF2B5EF4-FFF2-40B4-BE49-F238E27FC236}">
                <a16:creationId xmlns:a16="http://schemas.microsoft.com/office/drawing/2014/main" id="{44774755-5F7A-2842-ABEA-BBDD9E8A88D6}"/>
              </a:ext>
            </a:extLst>
          </p:cNvPr>
          <p:cNvSpPr>
            <a:spLocks noGrp="1"/>
          </p:cNvSpPr>
          <p:nvPr>
            <p:ph type="body" idx="1"/>
          </p:nvPr>
        </p:nvSpPr>
        <p:spPr>
          <a:xfrm>
            <a:off x="838200" y="203136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7" name="Picture 6">
            <a:hlinkClick r:id="rId12" action="ppaction://hlinksldjump"/>
            <a:extLst>
              <a:ext uri="{FF2B5EF4-FFF2-40B4-BE49-F238E27FC236}">
                <a16:creationId xmlns:a16="http://schemas.microsoft.com/office/drawing/2014/main" id="{02E5F1A0-5BD1-474D-8BAF-98C1333686B4}"/>
              </a:ext>
            </a:extLst>
          </p:cNvPr>
          <p:cNvPicPr>
            <a:picLocks noChangeAspect="1"/>
          </p:cNvPicPr>
          <p:nvPr userDrawn="1"/>
        </p:nvPicPr>
        <p:blipFill>
          <a:blip r:embed="rId13"/>
          <a:stretch>
            <a:fillRect/>
          </a:stretch>
        </p:blipFill>
        <p:spPr>
          <a:xfrm>
            <a:off x="11180221" y="5870447"/>
            <a:ext cx="798800" cy="796163"/>
          </a:xfrm>
          <a:prstGeom prst="rect">
            <a:avLst/>
          </a:prstGeom>
        </p:spPr>
      </p:pic>
      <p:pic>
        <p:nvPicPr>
          <p:cNvPr id="8" name="Picture 7">
            <a:extLst>
              <a:ext uri="{FF2B5EF4-FFF2-40B4-BE49-F238E27FC236}">
                <a16:creationId xmlns:a16="http://schemas.microsoft.com/office/drawing/2014/main" id="{7B5DCE5D-BF55-7745-9F81-65F206661773}"/>
              </a:ext>
            </a:extLst>
          </p:cNvPr>
          <p:cNvPicPr>
            <a:picLocks noChangeAspect="1"/>
          </p:cNvPicPr>
          <p:nvPr userDrawn="1"/>
        </p:nvPicPr>
        <p:blipFill>
          <a:blip r:embed="rId14"/>
          <a:stretch>
            <a:fillRect/>
          </a:stretch>
        </p:blipFill>
        <p:spPr>
          <a:xfrm flipH="1">
            <a:off x="-305637" y="5982789"/>
            <a:ext cx="5496970" cy="892723"/>
          </a:xfrm>
          <a:prstGeom prst="rect">
            <a:avLst/>
          </a:prstGeom>
        </p:spPr>
      </p:pic>
    </p:spTree>
    <p:extLst>
      <p:ext uri="{BB962C8B-B14F-4D97-AF65-F5344CB8AC3E}">
        <p14:creationId xmlns:p14="http://schemas.microsoft.com/office/powerpoint/2010/main" val="215427258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xStyles>
    <p:titleStyle>
      <a:lvl1pPr algn="l" defTabSz="914400" rtl="0" eaLnBrk="1" latinLnBrk="0" hangingPunct="1">
        <a:lnSpc>
          <a:spcPct val="90000"/>
        </a:lnSpc>
        <a:spcBef>
          <a:spcPct val="0"/>
        </a:spcBef>
        <a:buNone/>
        <a:defRPr sz="5000" b="1" i="0" kern="1200" baseline="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ts val="3220"/>
        </a:lnSpc>
        <a:spcBef>
          <a:spcPts val="1000"/>
        </a:spcBef>
        <a:spcAft>
          <a:spcPts val="600"/>
        </a:spcAft>
        <a:buClr>
          <a:schemeClr val="accent1"/>
        </a:buClr>
        <a:buFont typeface="Arial" panose="020B0604020202020204" pitchFamily="34" charset="0"/>
        <a:buChar char="•"/>
        <a:defRPr sz="2600" b="0" i="0" kern="1200" baseline="0">
          <a:solidFill>
            <a:schemeClr val="tx1"/>
          </a:solidFill>
          <a:latin typeface="Calibri" panose="020F050202020403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3220"/>
        </a:lnSpc>
        <a:spcBef>
          <a:spcPts val="500"/>
        </a:spcBef>
        <a:spcAft>
          <a:spcPts val="600"/>
        </a:spcAft>
        <a:buClr>
          <a:schemeClr val="accent1"/>
        </a:buClr>
        <a:buFont typeface="Arial" panose="020B0604020202020204" pitchFamily="34" charset="0"/>
        <a:buChar char="•"/>
        <a:defRPr sz="2400" b="0" i="0" kern="1200">
          <a:solidFill>
            <a:schemeClr val="tx1"/>
          </a:solidFill>
          <a:latin typeface="Source Sans Pro" panose="020B0503030403020204" pitchFamily="34" charset="77"/>
          <a:ea typeface="Open Sans" panose="020B0606030504020204" pitchFamily="34" charset="0"/>
          <a:cs typeface="Open Sans" panose="020B0606030504020204" pitchFamily="34" charset="0"/>
        </a:defRPr>
      </a:lvl2pPr>
      <a:lvl3pPr marL="1143000" indent="-228600" algn="l" defTabSz="914400" rtl="0" eaLnBrk="1" latinLnBrk="0" hangingPunct="1">
        <a:lnSpc>
          <a:spcPts val="3220"/>
        </a:lnSpc>
        <a:spcBef>
          <a:spcPts val="500"/>
        </a:spcBef>
        <a:spcAft>
          <a:spcPts val="600"/>
        </a:spcAft>
        <a:buFont typeface="Arial" panose="020B0604020202020204" pitchFamily="34" charset="0"/>
        <a:buChar char="•"/>
        <a:defRPr sz="2000" b="0" i="0" kern="1200">
          <a:solidFill>
            <a:schemeClr val="tx1"/>
          </a:solidFill>
          <a:latin typeface="Source Sans Pro" panose="020B0503030403020204" pitchFamily="34" charset="77"/>
          <a:ea typeface="Open Sans" panose="020B0606030504020204" pitchFamily="34" charset="0"/>
          <a:cs typeface="Open Sans" panose="020B0606030504020204" pitchFamily="34" charset="0"/>
        </a:defRPr>
      </a:lvl3pPr>
      <a:lvl4pPr marL="1600200" indent="-228600" algn="l" defTabSz="914400" rtl="0" eaLnBrk="1" latinLnBrk="0" hangingPunct="1">
        <a:lnSpc>
          <a:spcPts val="3220"/>
        </a:lnSpc>
        <a:spcBef>
          <a:spcPts val="500"/>
        </a:spcBef>
        <a:spcAft>
          <a:spcPts val="600"/>
        </a:spcAft>
        <a:buFont typeface="Arial" panose="020B0604020202020204" pitchFamily="34" charset="0"/>
        <a:buChar char="•"/>
        <a:defRPr sz="1800" b="0" i="0" kern="1200">
          <a:solidFill>
            <a:schemeClr val="tx1"/>
          </a:solidFill>
          <a:latin typeface="Source Sans Pro" panose="020B0503030403020204" pitchFamily="34" charset="77"/>
          <a:ea typeface="Open Sans" panose="020B0606030504020204" pitchFamily="34" charset="0"/>
          <a:cs typeface="Open Sans" panose="020B0606030504020204" pitchFamily="34" charset="0"/>
        </a:defRPr>
      </a:lvl4pPr>
      <a:lvl5pPr marL="2057400" indent="-228600" algn="l" defTabSz="914400" rtl="0" eaLnBrk="1" latinLnBrk="0" hangingPunct="1">
        <a:lnSpc>
          <a:spcPts val="3220"/>
        </a:lnSpc>
        <a:spcBef>
          <a:spcPts val="500"/>
        </a:spcBef>
        <a:spcAft>
          <a:spcPts val="600"/>
        </a:spcAft>
        <a:buFont typeface="Arial" panose="020B0604020202020204" pitchFamily="34" charset="0"/>
        <a:buChar char="•"/>
        <a:defRPr sz="1800" b="0" i="0" kern="1200">
          <a:solidFill>
            <a:schemeClr val="tx1"/>
          </a:solidFill>
          <a:latin typeface="Source Sans Pro" panose="020B0503030403020204" pitchFamily="34" charset="77"/>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tourismmarketing.agency/application/files/3615/8464/6460/Coronavirus_Battle_Plan.pdf" TargetMode="External"/><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hyperlink" Target="mailto:B2B@visitgreenland.com"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trekksoft.com/en/blog/virtual-tours" TargetMode="External"/><Relationship Id="rId2" Type="http://schemas.openxmlformats.org/officeDocument/2006/relationships/image" Target="../media/image6.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s://vawaa.com/online" TargetMode="External"/><Relationship Id="rId2" Type="http://schemas.openxmlformats.org/officeDocument/2006/relationships/hyperlink" Target="https://www.airbnb.com/s/experiences/online" TargetMode="External"/><Relationship Id="rId1" Type="http://schemas.openxmlformats.org/officeDocument/2006/relationships/slideLayout" Target="../slideLayouts/slideLayout13.xml"/><Relationship Id="rId6" Type="http://schemas.openxmlformats.org/officeDocument/2006/relationships/hyperlink" Target="https://www.viator.com/collections/virtual-sightseeing-tours/c150" TargetMode="External"/><Relationship Id="rId5" Type="http://schemas.openxmlformats.org/officeDocument/2006/relationships/hyperlink" Target="https://www.withlocals.com/online/" TargetMode="External"/><Relationship Id="rId4" Type="http://schemas.openxmlformats.org/officeDocument/2006/relationships/hyperlink" Target="https://supplier.getyourguide.com/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www.airbnb.com/resources/hosting-homes/a/cleaning-guidelines-to-help-prevent-the-spread-of-covid-19-163"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supplier-blog.getyourguide.com/covid-19-government-hygiene-and-operations-safety-regulation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42EF6-9EF7-7845-A79E-12F333A67994}"/>
              </a:ext>
            </a:extLst>
          </p:cNvPr>
          <p:cNvSpPr>
            <a:spLocks noGrp="1"/>
          </p:cNvSpPr>
          <p:nvPr>
            <p:ph type="ctrTitle"/>
          </p:nvPr>
        </p:nvSpPr>
        <p:spPr/>
        <p:txBody>
          <a:bodyPr/>
          <a:lstStyle/>
          <a:p>
            <a:r>
              <a:rPr lang="da-DK" dirty="0"/>
              <a:t>8 </a:t>
            </a:r>
            <a:r>
              <a:rPr lang="da-DK" dirty="0" err="1"/>
              <a:t>Key</a:t>
            </a:r>
            <a:r>
              <a:rPr lang="da-DK" dirty="0"/>
              <a:t> Trends</a:t>
            </a:r>
          </a:p>
        </p:txBody>
      </p:sp>
      <p:sp>
        <p:nvSpPr>
          <p:cNvPr id="4" name="Subtitle 3">
            <a:extLst>
              <a:ext uri="{FF2B5EF4-FFF2-40B4-BE49-F238E27FC236}">
                <a16:creationId xmlns:a16="http://schemas.microsoft.com/office/drawing/2014/main" id="{EDD3422E-522D-6346-B91A-66C0A5F404E3}"/>
              </a:ext>
            </a:extLst>
          </p:cNvPr>
          <p:cNvSpPr>
            <a:spLocks noGrp="1"/>
          </p:cNvSpPr>
          <p:nvPr>
            <p:ph type="subTitle" idx="1"/>
          </p:nvPr>
        </p:nvSpPr>
        <p:spPr/>
        <p:txBody>
          <a:bodyPr/>
          <a:lstStyle/>
          <a:p>
            <a:r>
              <a:rPr lang="en-US" dirty="0"/>
              <a:t>For Greenlandic operators to consider in a post-COVID world.</a:t>
            </a:r>
          </a:p>
        </p:txBody>
      </p:sp>
    </p:spTree>
    <p:extLst>
      <p:ext uri="{BB962C8B-B14F-4D97-AF65-F5344CB8AC3E}">
        <p14:creationId xmlns:p14="http://schemas.microsoft.com/office/powerpoint/2010/main" val="2356773679"/>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on top of a snow covered mountain&#10;&#10;Description automatically generated">
            <a:extLst>
              <a:ext uri="{FF2B5EF4-FFF2-40B4-BE49-F238E27FC236}">
                <a16:creationId xmlns:a16="http://schemas.microsoft.com/office/drawing/2014/main" id="{ABF78FAA-D484-2241-BA81-2667821EC3AB}"/>
              </a:ext>
            </a:extLst>
          </p:cNvPr>
          <p:cNvPicPr>
            <a:picLocks noChangeAspect="1"/>
          </p:cNvPicPr>
          <p:nvPr/>
        </p:nvPicPr>
        <p:blipFill>
          <a:blip r:embed="rId3"/>
          <a:stretch>
            <a:fillRect/>
          </a:stretch>
        </p:blipFill>
        <p:spPr>
          <a:xfrm>
            <a:off x="0" y="-2449286"/>
            <a:ext cx="12409714" cy="9307286"/>
          </a:xfrm>
          <a:prstGeom prst="rect">
            <a:avLst/>
          </a:prstGeom>
        </p:spPr>
      </p:pic>
      <p:sp>
        <p:nvSpPr>
          <p:cNvPr id="6" name="Rounded Rectangle 5">
            <a:extLst>
              <a:ext uri="{FF2B5EF4-FFF2-40B4-BE49-F238E27FC236}">
                <a16:creationId xmlns:a16="http://schemas.microsoft.com/office/drawing/2014/main" id="{EC7A8D2A-BC88-464A-9BE2-BA7F00431512}"/>
              </a:ext>
            </a:extLst>
          </p:cNvPr>
          <p:cNvSpPr/>
          <p:nvPr/>
        </p:nvSpPr>
        <p:spPr>
          <a:xfrm>
            <a:off x="515516" y="570865"/>
            <a:ext cx="11160967" cy="5654351"/>
          </a:xfrm>
          <a:prstGeom prst="roundRect">
            <a:avLst/>
          </a:prstGeom>
          <a:solidFill>
            <a:schemeClr val="bg1">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FE69CD-DD18-DC47-9F81-6A2B979D0077}"/>
              </a:ext>
            </a:extLst>
          </p:cNvPr>
          <p:cNvSpPr>
            <a:spLocks noGrp="1"/>
          </p:cNvSpPr>
          <p:nvPr>
            <p:ph type="title"/>
          </p:nvPr>
        </p:nvSpPr>
        <p:spPr/>
        <p:txBody>
          <a:bodyPr>
            <a:normAutofit fontScale="90000"/>
          </a:bodyPr>
          <a:lstStyle/>
          <a:p>
            <a:r>
              <a:rPr lang="en-US" dirty="0"/>
              <a:t>Example: What social distance might mean for a dog sled tour</a:t>
            </a:r>
          </a:p>
        </p:txBody>
      </p:sp>
      <p:sp>
        <p:nvSpPr>
          <p:cNvPr id="3" name="Content Placeholder 2">
            <a:extLst>
              <a:ext uri="{FF2B5EF4-FFF2-40B4-BE49-F238E27FC236}">
                <a16:creationId xmlns:a16="http://schemas.microsoft.com/office/drawing/2014/main" id="{1E3046E7-79E6-AB4B-8553-B623C8061405}"/>
              </a:ext>
            </a:extLst>
          </p:cNvPr>
          <p:cNvSpPr>
            <a:spLocks noGrp="1"/>
          </p:cNvSpPr>
          <p:nvPr>
            <p:ph idx="1"/>
          </p:nvPr>
        </p:nvSpPr>
        <p:spPr>
          <a:xfrm>
            <a:off x="838199" y="1862603"/>
            <a:ext cx="10515600" cy="4351338"/>
          </a:xfrm>
        </p:spPr>
        <p:txBody>
          <a:bodyPr numCol="2">
            <a:noAutofit/>
          </a:bodyPr>
          <a:lstStyle/>
          <a:p>
            <a:pPr>
              <a:lnSpc>
                <a:spcPct val="100000"/>
              </a:lnSpc>
            </a:pPr>
            <a:r>
              <a:rPr lang="en-US" sz="1600" dirty="0"/>
              <a:t>Pick up guests at hotel, the car handle and other touchpoints has been cleaned since the previous guests.</a:t>
            </a:r>
          </a:p>
          <a:p>
            <a:pPr>
              <a:lnSpc>
                <a:spcPct val="100000"/>
              </a:lnSpc>
            </a:pPr>
            <a:r>
              <a:rPr lang="en-US" sz="1600" dirty="0"/>
              <a:t>The guests health waiver or declaration is shared by the hotel or the activity provider requires a new one be filled out.</a:t>
            </a:r>
          </a:p>
          <a:p>
            <a:pPr>
              <a:lnSpc>
                <a:spcPct val="100000"/>
              </a:lnSpc>
            </a:pPr>
            <a:r>
              <a:rPr lang="en-US" sz="1600" dirty="0"/>
              <a:t>Guests are given a health briefing by the guide in the lobby of the hotel at a safe distance (2 meters).  They are informed that it is not possible to maintain a 2m distance from the dog-sled driver. They may be instructed to wear masks or face covering at all times and asked to wash their hands before they leave for the activity. </a:t>
            </a:r>
          </a:p>
          <a:p>
            <a:pPr>
              <a:lnSpc>
                <a:spcPct val="100000"/>
              </a:lnSpc>
            </a:pPr>
            <a:r>
              <a:rPr lang="en-US" sz="1600" dirty="0"/>
              <a:t>Guests do not shake hands with the guide. </a:t>
            </a:r>
          </a:p>
          <a:p>
            <a:pPr>
              <a:lnSpc>
                <a:spcPct val="100000"/>
              </a:lnSpc>
            </a:pPr>
            <a:r>
              <a:rPr lang="en-US" sz="1600" dirty="0"/>
              <a:t>Only household members can share a sled.</a:t>
            </a:r>
          </a:p>
          <a:p>
            <a:pPr>
              <a:lnSpc>
                <a:spcPct val="100000"/>
              </a:lnSpc>
            </a:pPr>
            <a:r>
              <a:rPr lang="en-US" sz="1600" dirty="0"/>
              <a:t>During the rest and snack time, disposable cups are used. Snacks, such as biscuits are individually wrapped and handed to guests.</a:t>
            </a:r>
          </a:p>
          <a:p>
            <a:pPr>
              <a:lnSpc>
                <a:spcPct val="100000"/>
              </a:lnSpc>
            </a:pPr>
            <a:r>
              <a:rPr lang="en-US" sz="1600" dirty="0"/>
              <a:t>Any loaned clothing (</a:t>
            </a:r>
            <a:r>
              <a:rPr lang="en-US" sz="1600" dirty="0" err="1"/>
              <a:t>ie</a:t>
            </a:r>
            <a:r>
              <a:rPr lang="en-US" sz="1600" dirty="0"/>
              <a:t>: snow suits) are washed at the highest temperature between guests. Given the cost of this, loaning clothing may now come at an extra charge.</a:t>
            </a:r>
          </a:p>
        </p:txBody>
      </p:sp>
    </p:spTree>
    <p:extLst>
      <p:ext uri="{BB962C8B-B14F-4D97-AF65-F5344CB8AC3E}">
        <p14:creationId xmlns:p14="http://schemas.microsoft.com/office/powerpoint/2010/main" val="2021976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mall boat in a body of water&#10;&#10;Description automatically generated">
            <a:extLst>
              <a:ext uri="{FF2B5EF4-FFF2-40B4-BE49-F238E27FC236}">
                <a16:creationId xmlns:a16="http://schemas.microsoft.com/office/drawing/2014/main" id="{73E1129F-D4BF-934F-90CA-6D6D72F3777F}"/>
              </a:ext>
            </a:extLst>
          </p:cNvPr>
          <p:cNvPicPr>
            <a:picLocks noChangeAspect="1"/>
          </p:cNvPicPr>
          <p:nvPr/>
        </p:nvPicPr>
        <p:blipFill>
          <a:blip r:embed="rId3"/>
          <a:stretch>
            <a:fillRect/>
          </a:stretch>
        </p:blipFill>
        <p:spPr>
          <a:xfrm>
            <a:off x="-387660" y="-695599"/>
            <a:ext cx="12599436" cy="8249198"/>
          </a:xfrm>
          <a:prstGeom prst="rect">
            <a:avLst/>
          </a:prstGeom>
        </p:spPr>
      </p:pic>
      <p:sp>
        <p:nvSpPr>
          <p:cNvPr id="8" name="Rounded Rectangle 7">
            <a:extLst>
              <a:ext uri="{FF2B5EF4-FFF2-40B4-BE49-F238E27FC236}">
                <a16:creationId xmlns:a16="http://schemas.microsoft.com/office/drawing/2014/main" id="{AAC11CBE-9761-164A-BDBF-394AC762931F}"/>
              </a:ext>
            </a:extLst>
          </p:cNvPr>
          <p:cNvSpPr/>
          <p:nvPr/>
        </p:nvSpPr>
        <p:spPr>
          <a:xfrm>
            <a:off x="478194" y="533543"/>
            <a:ext cx="11160967" cy="5654351"/>
          </a:xfrm>
          <a:prstGeom prst="roundRect">
            <a:avLst/>
          </a:prstGeom>
          <a:solidFill>
            <a:schemeClr val="bg1">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FE69CD-DD18-DC47-9F81-6A2B979D0077}"/>
              </a:ext>
            </a:extLst>
          </p:cNvPr>
          <p:cNvSpPr>
            <a:spLocks noGrp="1"/>
          </p:cNvSpPr>
          <p:nvPr>
            <p:ph type="title"/>
          </p:nvPr>
        </p:nvSpPr>
        <p:spPr/>
        <p:txBody>
          <a:bodyPr>
            <a:normAutofit fontScale="90000"/>
          </a:bodyPr>
          <a:lstStyle/>
          <a:p>
            <a:r>
              <a:rPr lang="en-US" dirty="0"/>
              <a:t>Example: What social distance might mean for a city tour</a:t>
            </a:r>
          </a:p>
        </p:txBody>
      </p:sp>
      <p:sp>
        <p:nvSpPr>
          <p:cNvPr id="3" name="Content Placeholder 2">
            <a:extLst>
              <a:ext uri="{FF2B5EF4-FFF2-40B4-BE49-F238E27FC236}">
                <a16:creationId xmlns:a16="http://schemas.microsoft.com/office/drawing/2014/main" id="{1E3046E7-79E6-AB4B-8553-B623C8061405}"/>
              </a:ext>
            </a:extLst>
          </p:cNvPr>
          <p:cNvSpPr>
            <a:spLocks noGrp="1"/>
          </p:cNvSpPr>
          <p:nvPr>
            <p:ph idx="1"/>
          </p:nvPr>
        </p:nvSpPr>
        <p:spPr>
          <a:xfrm>
            <a:off x="838200" y="1873878"/>
            <a:ext cx="10515600" cy="4351338"/>
          </a:xfrm>
          <a:noFill/>
        </p:spPr>
        <p:txBody>
          <a:bodyPr numCol="2">
            <a:noAutofit/>
          </a:bodyPr>
          <a:lstStyle/>
          <a:p>
            <a:pPr>
              <a:lnSpc>
                <a:spcPct val="100000"/>
              </a:lnSpc>
            </a:pPr>
            <a:r>
              <a:rPr lang="en-US" sz="1800" dirty="0"/>
              <a:t>Where possible, conduct the city tour on foot – instead of in a bus.</a:t>
            </a:r>
          </a:p>
          <a:p>
            <a:pPr>
              <a:lnSpc>
                <a:spcPct val="100000"/>
              </a:lnSpc>
            </a:pPr>
            <a:r>
              <a:rPr lang="en-US" sz="1800" dirty="0"/>
              <a:t>Where possible, one guide per travelling group.</a:t>
            </a:r>
          </a:p>
          <a:p>
            <a:pPr>
              <a:lnSpc>
                <a:spcPct val="100000"/>
              </a:lnSpc>
            </a:pPr>
            <a:r>
              <a:rPr lang="en-US" sz="1800" dirty="0"/>
              <a:t>The guide carries hand-sanitizer and asks everyone to wear a mask for the tour. </a:t>
            </a:r>
          </a:p>
          <a:p>
            <a:pPr>
              <a:lnSpc>
                <a:spcPct val="100000"/>
              </a:lnSpc>
            </a:pPr>
            <a:r>
              <a:rPr lang="en-US" sz="1800" dirty="0"/>
              <a:t>Guide and guests stay 1.8 meters apart. </a:t>
            </a:r>
          </a:p>
          <a:p>
            <a:pPr>
              <a:lnSpc>
                <a:spcPct val="100000"/>
              </a:lnSpc>
            </a:pPr>
            <a:r>
              <a:rPr lang="en-US" sz="1800" dirty="0"/>
              <a:t>Shops and museums have slots for different groups to come in alone or they have a maximum capacity to ensure social distance, and may include markers on the floor to remind guests. Where possible, a one-way flow of guests is created. </a:t>
            </a:r>
          </a:p>
          <a:p>
            <a:pPr>
              <a:lnSpc>
                <a:spcPct val="100000"/>
              </a:lnSpc>
            </a:pPr>
            <a:r>
              <a:rPr lang="en-US" sz="1800" dirty="0"/>
              <a:t>Only contactless payment will be used in shop.</a:t>
            </a:r>
          </a:p>
          <a:p>
            <a:pPr>
              <a:lnSpc>
                <a:spcPct val="100000"/>
              </a:lnSpc>
            </a:pPr>
            <a:r>
              <a:rPr lang="en-US" sz="1800" dirty="0"/>
              <a:t>Hand sanitizer stations are available at each attraction. </a:t>
            </a:r>
          </a:p>
          <a:p>
            <a:pPr>
              <a:lnSpc>
                <a:spcPct val="100000"/>
              </a:lnSpc>
            </a:pPr>
            <a:r>
              <a:rPr lang="en-US" sz="1800" dirty="0"/>
              <a:t>No bathroom breaks in public areas, such as restaurants.</a:t>
            </a:r>
          </a:p>
          <a:p>
            <a:pPr>
              <a:lnSpc>
                <a:spcPct val="100000"/>
              </a:lnSpc>
            </a:pPr>
            <a:r>
              <a:rPr lang="en-US" sz="1800" dirty="0"/>
              <a:t>Some areas may be kept off-limits for tourists – such as super markets, fish markets etc. This would be the decision of the </a:t>
            </a:r>
            <a:r>
              <a:rPr lang="en-US" sz="1800" dirty="0" err="1"/>
              <a:t>kommune</a:t>
            </a:r>
            <a:r>
              <a:rPr lang="en-US" sz="1800" dirty="0"/>
              <a:t>, to reduce risk to elderly or at-risk populations.</a:t>
            </a:r>
          </a:p>
        </p:txBody>
      </p:sp>
    </p:spTree>
    <p:extLst>
      <p:ext uri="{BB962C8B-B14F-4D97-AF65-F5344CB8AC3E}">
        <p14:creationId xmlns:p14="http://schemas.microsoft.com/office/powerpoint/2010/main" val="1701776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A0165277-4AA7-E74F-B62F-810FC80E5F25}"/>
              </a:ext>
            </a:extLst>
          </p:cNvPr>
          <p:cNvPicPr>
            <a:picLocks noChangeAspect="1"/>
          </p:cNvPicPr>
          <p:nvPr/>
        </p:nvPicPr>
        <p:blipFill>
          <a:blip r:embed="rId3"/>
          <a:stretch>
            <a:fillRect/>
          </a:stretch>
        </p:blipFill>
        <p:spPr>
          <a:xfrm>
            <a:off x="4797985" y="0"/>
            <a:ext cx="10379177" cy="6858000"/>
          </a:xfrm>
          <a:prstGeom prst="rect">
            <a:avLst/>
          </a:prstGeom>
        </p:spPr>
      </p:pic>
      <p:sp>
        <p:nvSpPr>
          <p:cNvPr id="6" name="Title 5">
            <a:extLst>
              <a:ext uri="{FF2B5EF4-FFF2-40B4-BE49-F238E27FC236}">
                <a16:creationId xmlns:a16="http://schemas.microsoft.com/office/drawing/2014/main" id="{F916FF5F-83AC-7640-ACCF-B8F0FBD6A68C}"/>
              </a:ext>
            </a:extLst>
          </p:cNvPr>
          <p:cNvSpPr>
            <a:spLocks noGrp="1"/>
          </p:cNvSpPr>
          <p:nvPr>
            <p:ph type="title"/>
          </p:nvPr>
        </p:nvSpPr>
        <p:spPr/>
        <p:txBody>
          <a:bodyPr>
            <a:normAutofit fontScale="90000"/>
          </a:bodyPr>
          <a:lstStyle/>
          <a:p>
            <a:r>
              <a:rPr lang="en-US" dirty="0"/>
              <a:t>4. Increase in Domestic Tourism</a:t>
            </a:r>
          </a:p>
        </p:txBody>
      </p:sp>
      <p:sp>
        <p:nvSpPr>
          <p:cNvPr id="7" name="Text Placeholder 6">
            <a:extLst>
              <a:ext uri="{FF2B5EF4-FFF2-40B4-BE49-F238E27FC236}">
                <a16:creationId xmlns:a16="http://schemas.microsoft.com/office/drawing/2014/main" id="{EA1F70E5-DFD5-AE49-A9E1-8DF6C6DDDF68}"/>
              </a:ext>
            </a:extLst>
          </p:cNvPr>
          <p:cNvSpPr>
            <a:spLocks noGrp="1"/>
          </p:cNvSpPr>
          <p:nvPr>
            <p:ph type="body" sz="half" idx="2"/>
          </p:nvPr>
        </p:nvSpPr>
        <p:spPr>
          <a:xfrm>
            <a:off x="538910" y="2220431"/>
            <a:ext cx="3932237" cy="3119783"/>
          </a:xfrm>
        </p:spPr>
        <p:txBody>
          <a:bodyPr/>
          <a:lstStyle/>
          <a:p>
            <a:pPr>
              <a:lnSpc>
                <a:spcPct val="100000"/>
              </a:lnSpc>
            </a:pPr>
            <a:r>
              <a:rPr lang="en-US" dirty="0"/>
              <a:t>Due to budget constraints, closed borders and quarantine requirements – not to mention the uncertainty of implications of a second outbreak – many travelers may choose to stay close to home. </a:t>
            </a:r>
          </a:p>
        </p:txBody>
      </p:sp>
      <p:sp>
        <p:nvSpPr>
          <p:cNvPr id="8" name="Rectangle 7">
            <a:extLst>
              <a:ext uri="{FF2B5EF4-FFF2-40B4-BE49-F238E27FC236}">
                <a16:creationId xmlns:a16="http://schemas.microsoft.com/office/drawing/2014/main" id="{B899833C-FA62-EA44-92FA-977AEEA872BD}"/>
              </a:ext>
            </a:extLst>
          </p:cNvPr>
          <p:cNvSpPr/>
          <p:nvPr/>
        </p:nvSpPr>
        <p:spPr>
          <a:xfrm>
            <a:off x="6096000" y="612844"/>
            <a:ext cx="6096000" cy="5632311"/>
          </a:xfrm>
          <a:prstGeom prst="rect">
            <a:avLst/>
          </a:prstGeom>
          <a:solidFill>
            <a:schemeClr val="tx2">
              <a:lumMod val="60000"/>
              <a:lumOff val="40000"/>
              <a:alpha val="85000"/>
            </a:schemeClr>
          </a:solidFill>
          <a:ln>
            <a:solidFill>
              <a:schemeClr val="accent3">
                <a:lumMod val="75000"/>
              </a:schemeClr>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What does this mean for 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FFFF"/>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This is both an opportunity and a risk.  </a:t>
            </a:r>
            <a:r>
              <a:rPr lang="en-US" dirty="0">
                <a:solidFill>
                  <a:srgbClr val="FFFFFF"/>
                </a:solidFill>
                <a:latin typeface="Calibri" panose="020F0502020204030204"/>
              </a:rPr>
              <a:t>While</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only domestic travel is allowed, you have a captive market of Greenlandic and Danish tourists who aren’t able to travel elsewhere. On the other hand, once borders open, key source markets for Greenland will be actively promoting domestic tourism, capturing market share away from Greenland.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Actively market to domestic tourists through ‘staycation’ packages that target both the local (who live in the same town/region), domestic (who may require a domestic flight) and Danish, who are likely to be Greenland’s first market who don’t require a quarantine.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Also consider creating materials or packages for people who may hosts friends and relatives. Visiting Friends and Relatives (VFR) may be an important segment – and they can use guidance on what to do with guests, what packages are suitable, etc.</a:t>
            </a:r>
          </a:p>
        </p:txBody>
      </p:sp>
    </p:spTree>
    <p:extLst>
      <p:ext uri="{BB962C8B-B14F-4D97-AF65-F5344CB8AC3E}">
        <p14:creationId xmlns:p14="http://schemas.microsoft.com/office/powerpoint/2010/main" val="893755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iding skis down a snow covered mountain&#10;&#10;Description automatically generated">
            <a:extLst>
              <a:ext uri="{FF2B5EF4-FFF2-40B4-BE49-F238E27FC236}">
                <a16:creationId xmlns:a16="http://schemas.microsoft.com/office/drawing/2014/main" id="{EC088591-7CA5-6349-87CE-811CA60BAF6A}"/>
              </a:ext>
            </a:extLst>
          </p:cNvPr>
          <p:cNvPicPr>
            <a:picLocks noChangeAspect="1"/>
          </p:cNvPicPr>
          <p:nvPr/>
        </p:nvPicPr>
        <p:blipFill>
          <a:blip r:embed="rId3"/>
          <a:stretch>
            <a:fillRect/>
          </a:stretch>
        </p:blipFill>
        <p:spPr>
          <a:xfrm>
            <a:off x="4767099" y="0"/>
            <a:ext cx="10614873" cy="7064188"/>
          </a:xfrm>
          <a:prstGeom prst="rect">
            <a:avLst/>
          </a:prstGeom>
        </p:spPr>
      </p:pic>
      <p:sp>
        <p:nvSpPr>
          <p:cNvPr id="6" name="Title 5">
            <a:extLst>
              <a:ext uri="{FF2B5EF4-FFF2-40B4-BE49-F238E27FC236}">
                <a16:creationId xmlns:a16="http://schemas.microsoft.com/office/drawing/2014/main" id="{F916FF5F-83AC-7640-ACCF-B8F0FBD6A68C}"/>
              </a:ext>
            </a:extLst>
          </p:cNvPr>
          <p:cNvSpPr>
            <a:spLocks noGrp="1"/>
          </p:cNvSpPr>
          <p:nvPr>
            <p:ph type="title"/>
          </p:nvPr>
        </p:nvSpPr>
        <p:spPr/>
        <p:txBody>
          <a:bodyPr>
            <a:normAutofit/>
          </a:bodyPr>
          <a:lstStyle/>
          <a:p>
            <a:r>
              <a:rPr lang="en-US" dirty="0"/>
              <a:t>5. Higher Prices</a:t>
            </a:r>
          </a:p>
        </p:txBody>
      </p:sp>
      <p:sp>
        <p:nvSpPr>
          <p:cNvPr id="7" name="Text Placeholder 6">
            <a:extLst>
              <a:ext uri="{FF2B5EF4-FFF2-40B4-BE49-F238E27FC236}">
                <a16:creationId xmlns:a16="http://schemas.microsoft.com/office/drawing/2014/main" id="{EA1F70E5-DFD5-AE49-A9E1-8DF6C6DDDF68}"/>
              </a:ext>
            </a:extLst>
          </p:cNvPr>
          <p:cNvSpPr>
            <a:spLocks noGrp="1"/>
          </p:cNvSpPr>
          <p:nvPr>
            <p:ph type="body" sz="half" idx="2"/>
          </p:nvPr>
        </p:nvSpPr>
        <p:spPr/>
        <p:txBody>
          <a:bodyPr/>
          <a:lstStyle/>
          <a:p>
            <a:pPr>
              <a:lnSpc>
                <a:spcPct val="100000"/>
              </a:lnSpc>
            </a:pPr>
            <a:r>
              <a:rPr lang="en-US" dirty="0"/>
              <a:t>Driven by the increasing price of airfare, travel will become more expensive.</a:t>
            </a:r>
          </a:p>
        </p:txBody>
      </p:sp>
      <p:sp>
        <p:nvSpPr>
          <p:cNvPr id="8" name="Rectangle 7">
            <a:extLst>
              <a:ext uri="{FF2B5EF4-FFF2-40B4-BE49-F238E27FC236}">
                <a16:creationId xmlns:a16="http://schemas.microsoft.com/office/drawing/2014/main" id="{B899833C-FA62-EA44-92FA-977AEEA872BD}"/>
              </a:ext>
            </a:extLst>
          </p:cNvPr>
          <p:cNvSpPr/>
          <p:nvPr/>
        </p:nvSpPr>
        <p:spPr>
          <a:xfrm>
            <a:off x="6297910" y="596153"/>
            <a:ext cx="6096000" cy="2308324"/>
          </a:xfrm>
          <a:prstGeom prst="rect">
            <a:avLst/>
          </a:prstGeom>
          <a:solidFill>
            <a:schemeClr val="tx2">
              <a:lumMod val="60000"/>
              <a:lumOff val="40000"/>
              <a:alpha val="85000"/>
            </a:schemeClr>
          </a:solidFill>
          <a:ln>
            <a:solidFill>
              <a:schemeClr val="accent3">
                <a:lumMod val="75000"/>
              </a:schemeClr>
            </a:solidFill>
          </a:ln>
        </p:spPr>
        <p:txBody>
          <a:bodyPr>
            <a:spAutoFit/>
          </a:bodyPr>
          <a:lstStyle/>
          <a:p>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What does this mean for me? </a:t>
            </a:r>
          </a:p>
          <a:p>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r>
              <a:rPr lang="en-US" dirty="0">
                <a:solidFill>
                  <a:srgbClr val="FFFFFF"/>
                </a:solidFill>
                <a:latin typeface="Calibri" panose="020F0502020204030204"/>
              </a:rPr>
              <a:t>To compensate for higher airfares, travel companies will try to re-bound with a discount strategy on products and services, however this can start a race to the bottom.   Besides reducing revenue, discounts diminish the perceived value of your service.  Keep your prices and clearly articulate the value of your  offer.</a:t>
            </a:r>
          </a:p>
        </p:txBody>
      </p:sp>
    </p:spTree>
    <p:extLst>
      <p:ext uri="{BB962C8B-B14F-4D97-AF65-F5344CB8AC3E}">
        <p14:creationId xmlns:p14="http://schemas.microsoft.com/office/powerpoint/2010/main" val="1882046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indoor, table, window&#10;&#10;Description automatically generated">
            <a:extLst>
              <a:ext uri="{FF2B5EF4-FFF2-40B4-BE49-F238E27FC236}">
                <a16:creationId xmlns:a16="http://schemas.microsoft.com/office/drawing/2014/main" id="{4AC131E0-998D-1B42-AF16-FB430EA85C1C}"/>
              </a:ext>
            </a:extLst>
          </p:cNvPr>
          <p:cNvPicPr>
            <a:picLocks noChangeAspect="1"/>
          </p:cNvPicPr>
          <p:nvPr/>
        </p:nvPicPr>
        <p:blipFill>
          <a:blip r:embed="rId3"/>
          <a:stretch>
            <a:fillRect/>
          </a:stretch>
        </p:blipFill>
        <p:spPr>
          <a:xfrm>
            <a:off x="4679235" y="-57448"/>
            <a:ext cx="10543910" cy="6992471"/>
          </a:xfrm>
          <a:prstGeom prst="rect">
            <a:avLst/>
          </a:prstGeom>
        </p:spPr>
      </p:pic>
      <p:sp>
        <p:nvSpPr>
          <p:cNvPr id="6" name="Title 5">
            <a:extLst>
              <a:ext uri="{FF2B5EF4-FFF2-40B4-BE49-F238E27FC236}">
                <a16:creationId xmlns:a16="http://schemas.microsoft.com/office/drawing/2014/main" id="{F916FF5F-83AC-7640-ACCF-B8F0FBD6A68C}"/>
              </a:ext>
            </a:extLst>
          </p:cNvPr>
          <p:cNvSpPr>
            <a:spLocks noGrp="1"/>
          </p:cNvSpPr>
          <p:nvPr>
            <p:ph type="title"/>
          </p:nvPr>
        </p:nvSpPr>
        <p:spPr/>
        <p:txBody>
          <a:bodyPr>
            <a:normAutofit/>
          </a:bodyPr>
          <a:lstStyle/>
          <a:p>
            <a:r>
              <a:rPr lang="en-US" dirty="0"/>
              <a:t>6. Demographic Shift</a:t>
            </a:r>
          </a:p>
        </p:txBody>
      </p:sp>
      <p:sp>
        <p:nvSpPr>
          <p:cNvPr id="7" name="Text Placeholder 6">
            <a:extLst>
              <a:ext uri="{FF2B5EF4-FFF2-40B4-BE49-F238E27FC236}">
                <a16:creationId xmlns:a16="http://schemas.microsoft.com/office/drawing/2014/main" id="{EA1F70E5-DFD5-AE49-A9E1-8DF6C6DDDF68}"/>
              </a:ext>
            </a:extLst>
          </p:cNvPr>
          <p:cNvSpPr>
            <a:spLocks noGrp="1"/>
          </p:cNvSpPr>
          <p:nvPr>
            <p:ph type="body" sz="half" idx="2"/>
          </p:nvPr>
        </p:nvSpPr>
        <p:spPr/>
        <p:txBody>
          <a:bodyPr/>
          <a:lstStyle/>
          <a:p>
            <a:pPr>
              <a:lnSpc>
                <a:spcPct val="100000"/>
              </a:lnSpc>
            </a:pPr>
            <a:r>
              <a:rPr lang="en-US" dirty="0"/>
              <a:t>People over the age of 65 are considered a risk group for Covid-19. It is likely that older people will not travel despite all precautions. </a:t>
            </a:r>
          </a:p>
          <a:p>
            <a:pPr>
              <a:lnSpc>
                <a:spcPct val="100000"/>
              </a:lnSpc>
            </a:pPr>
            <a:r>
              <a:rPr lang="en-US" dirty="0"/>
              <a:t>Experts anticipate that Gen X and Gen Y will lead the tourism recovery, as they are old enough to have disposable income, but young enough to not be a risk group.</a:t>
            </a:r>
          </a:p>
        </p:txBody>
      </p:sp>
      <p:sp>
        <p:nvSpPr>
          <p:cNvPr id="8" name="Rectangle 7">
            <a:extLst>
              <a:ext uri="{FF2B5EF4-FFF2-40B4-BE49-F238E27FC236}">
                <a16:creationId xmlns:a16="http://schemas.microsoft.com/office/drawing/2014/main" id="{B899833C-FA62-EA44-92FA-977AEEA872BD}"/>
              </a:ext>
            </a:extLst>
          </p:cNvPr>
          <p:cNvSpPr/>
          <p:nvPr/>
        </p:nvSpPr>
        <p:spPr>
          <a:xfrm>
            <a:off x="5708074" y="3575049"/>
            <a:ext cx="6096000" cy="2862322"/>
          </a:xfrm>
          <a:prstGeom prst="rect">
            <a:avLst/>
          </a:prstGeom>
          <a:solidFill>
            <a:schemeClr val="tx2">
              <a:lumMod val="60000"/>
              <a:lumOff val="40000"/>
              <a:alpha val="90000"/>
            </a:schemeClr>
          </a:solidFill>
          <a:ln>
            <a:solidFill>
              <a:schemeClr val="accent3">
                <a:lumMod val="75000"/>
              </a:schemeClr>
            </a:solidFill>
          </a:ln>
        </p:spPr>
        <p:txBody>
          <a:bodyPr>
            <a:spAutoFit/>
          </a:bodyPr>
          <a:lstStyle/>
          <a:p>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What does this mean for me?  </a:t>
            </a:r>
          </a:p>
          <a:p>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r>
              <a:rPr lang="en-US" dirty="0">
                <a:solidFill>
                  <a:srgbClr val="FFFFFF"/>
                </a:solidFill>
                <a:latin typeface="Calibri" panose="020F0502020204030204"/>
              </a:rPr>
              <a:t>If most of your clients are older, consider adapting your marketing and product to younger generations.  Think about where they find their information and what they like to do. </a:t>
            </a:r>
          </a:p>
          <a:p>
            <a:endParaRPr lang="en-US" dirty="0">
              <a:solidFill>
                <a:srgbClr val="FFFFFF"/>
              </a:solidFill>
              <a:latin typeface="Calibri" panose="020F0502020204030204"/>
            </a:endParaRPr>
          </a:p>
          <a:p>
            <a:r>
              <a:rPr lang="en-US" dirty="0">
                <a:solidFill>
                  <a:srgbClr val="FFFFFF"/>
                </a:solidFill>
                <a:latin typeface="Calibri" panose="020F0502020204030204"/>
              </a:rPr>
              <a:t>If you have a direct to consumer approach, consider targeted content or advertising on social channels. If you have a B2B business model, work with your partners to focus on younger segments.  </a:t>
            </a:r>
          </a:p>
        </p:txBody>
      </p:sp>
    </p:spTree>
    <p:extLst>
      <p:ext uri="{BB962C8B-B14F-4D97-AF65-F5344CB8AC3E}">
        <p14:creationId xmlns:p14="http://schemas.microsoft.com/office/powerpoint/2010/main" val="2361400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sunset&#10;&#10;Description automatically generated">
            <a:extLst>
              <a:ext uri="{FF2B5EF4-FFF2-40B4-BE49-F238E27FC236}">
                <a16:creationId xmlns:a16="http://schemas.microsoft.com/office/drawing/2014/main" id="{731E871C-AE70-3C47-9B61-57E166673FB0}"/>
              </a:ext>
            </a:extLst>
          </p:cNvPr>
          <p:cNvPicPr>
            <a:picLocks noChangeAspect="1"/>
          </p:cNvPicPr>
          <p:nvPr/>
        </p:nvPicPr>
        <p:blipFill>
          <a:blip r:embed="rId2"/>
          <a:stretch>
            <a:fillRect/>
          </a:stretch>
        </p:blipFill>
        <p:spPr>
          <a:xfrm>
            <a:off x="4854840" y="-60547"/>
            <a:ext cx="10489288" cy="6979093"/>
          </a:xfrm>
          <a:prstGeom prst="rect">
            <a:avLst/>
          </a:prstGeom>
        </p:spPr>
      </p:pic>
      <p:sp>
        <p:nvSpPr>
          <p:cNvPr id="6" name="Title 5">
            <a:extLst>
              <a:ext uri="{FF2B5EF4-FFF2-40B4-BE49-F238E27FC236}">
                <a16:creationId xmlns:a16="http://schemas.microsoft.com/office/drawing/2014/main" id="{F916FF5F-83AC-7640-ACCF-B8F0FBD6A68C}"/>
              </a:ext>
            </a:extLst>
          </p:cNvPr>
          <p:cNvSpPr>
            <a:spLocks noGrp="1"/>
          </p:cNvSpPr>
          <p:nvPr>
            <p:ph type="title"/>
          </p:nvPr>
        </p:nvSpPr>
        <p:spPr/>
        <p:txBody>
          <a:bodyPr>
            <a:normAutofit/>
          </a:bodyPr>
          <a:lstStyle/>
          <a:p>
            <a:r>
              <a:rPr lang="en-US" dirty="0"/>
              <a:t>7. Values Shift</a:t>
            </a:r>
          </a:p>
        </p:txBody>
      </p:sp>
      <p:sp>
        <p:nvSpPr>
          <p:cNvPr id="7" name="Text Placeholder 6">
            <a:extLst>
              <a:ext uri="{FF2B5EF4-FFF2-40B4-BE49-F238E27FC236}">
                <a16:creationId xmlns:a16="http://schemas.microsoft.com/office/drawing/2014/main" id="{EA1F70E5-DFD5-AE49-A9E1-8DF6C6DDDF68}"/>
              </a:ext>
            </a:extLst>
          </p:cNvPr>
          <p:cNvSpPr>
            <a:spLocks noGrp="1"/>
          </p:cNvSpPr>
          <p:nvPr>
            <p:ph type="body" sz="half" idx="2"/>
          </p:nvPr>
        </p:nvSpPr>
        <p:spPr>
          <a:xfrm>
            <a:off x="538910" y="1723060"/>
            <a:ext cx="3932237" cy="3119783"/>
          </a:xfrm>
        </p:spPr>
        <p:txBody>
          <a:bodyPr/>
          <a:lstStyle/>
          <a:p>
            <a:pPr>
              <a:lnSpc>
                <a:spcPct val="100000"/>
              </a:lnSpc>
            </a:pPr>
            <a:r>
              <a:rPr lang="en-US" dirty="0"/>
              <a:t>In this difficult period, empathy, human connection and resilience are what got us through. Travelers will value companies that showed they cared through out the crisis and that continue to prioritize the well being of their employees and communities. </a:t>
            </a:r>
          </a:p>
        </p:txBody>
      </p:sp>
      <p:sp>
        <p:nvSpPr>
          <p:cNvPr id="8" name="Rectangle 7">
            <a:extLst>
              <a:ext uri="{FF2B5EF4-FFF2-40B4-BE49-F238E27FC236}">
                <a16:creationId xmlns:a16="http://schemas.microsoft.com/office/drawing/2014/main" id="{B899833C-FA62-EA44-92FA-977AEEA872BD}"/>
              </a:ext>
            </a:extLst>
          </p:cNvPr>
          <p:cNvSpPr/>
          <p:nvPr/>
        </p:nvSpPr>
        <p:spPr>
          <a:xfrm>
            <a:off x="5557089" y="1028343"/>
            <a:ext cx="6096000" cy="5078313"/>
          </a:xfrm>
          <a:prstGeom prst="rect">
            <a:avLst/>
          </a:prstGeom>
          <a:solidFill>
            <a:srgbClr val="60B9B1">
              <a:alpha val="85000"/>
            </a:srgbClr>
          </a:solidFill>
          <a:ln>
            <a:solidFill>
              <a:schemeClr val="accent3">
                <a:lumMod val="75000"/>
              </a:schemeClr>
            </a:solidFill>
          </a:ln>
        </p:spPr>
        <p:txBody>
          <a:bodyPr>
            <a:spAutoFit/>
          </a:bodyPr>
          <a:lstStyle/>
          <a:p>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What does this mean for me? </a:t>
            </a:r>
            <a:r>
              <a:rPr lang="en-US" dirty="0">
                <a:solidFill>
                  <a:srgbClr val="FFFFFF"/>
                </a:solidFill>
              </a:rPr>
              <a:t> </a:t>
            </a:r>
          </a:p>
          <a:p>
            <a:endParaRPr lang="en-US" dirty="0">
              <a:solidFill>
                <a:srgbClr val="FFFFFF"/>
              </a:solidFill>
            </a:endParaRPr>
          </a:p>
          <a:p>
            <a:r>
              <a:rPr lang="en-US" dirty="0">
                <a:solidFill>
                  <a:srgbClr val="FFFFFF"/>
                </a:solidFill>
              </a:rPr>
              <a:t>More than ever, travelers will be looking at how companies reacted when the crisis hit and how they continue to operate in a global environment of uncertainty.</a:t>
            </a:r>
          </a:p>
          <a:p>
            <a:endParaRPr lang="en-US" dirty="0">
              <a:solidFill>
                <a:srgbClr val="FFFFFF"/>
              </a:solidFill>
            </a:endParaRPr>
          </a:p>
          <a:p>
            <a:r>
              <a:rPr lang="en-US" dirty="0">
                <a:solidFill>
                  <a:srgbClr val="FFFFFF"/>
                </a:solidFill>
              </a:rPr>
              <a:t>It is important that Greenland was lucky to have only eleven cases and that all recovered. Travelers will want to know that and will feel safe with that information. But that message needs to be delivered carefully and with empathy.</a:t>
            </a:r>
          </a:p>
          <a:p>
            <a:endParaRPr lang="en-US" dirty="0">
              <a:solidFill>
                <a:srgbClr val="FFFFFF"/>
              </a:solidFill>
            </a:endParaRPr>
          </a:p>
          <a:p>
            <a:r>
              <a:rPr lang="en-US" dirty="0">
                <a:solidFill>
                  <a:srgbClr val="FFFFFF"/>
                </a:solidFill>
              </a:rPr>
              <a:t>Consider other ways to show your empathy – like offering a special package for healthcare workers or first responders </a:t>
            </a:r>
            <a:r>
              <a:rPr lang="en-US" i="1" dirty="0">
                <a:solidFill>
                  <a:srgbClr val="FFFFFF"/>
                </a:solidFill>
              </a:rPr>
              <a:t>(Hospital and Hospitality share the same root </a:t>
            </a:r>
            <a:r>
              <a:rPr lang="en-US" i="1" dirty="0" err="1">
                <a:solidFill>
                  <a:srgbClr val="FFFFFF"/>
                </a:solidFill>
              </a:rPr>
              <a:t>afterall</a:t>
            </a:r>
            <a:r>
              <a:rPr lang="en-US" i="1" dirty="0">
                <a:solidFill>
                  <a:srgbClr val="FFFFFF"/>
                </a:solidFill>
              </a:rPr>
              <a:t>!).</a:t>
            </a:r>
          </a:p>
          <a:p>
            <a:endParaRPr lang="en-US" i="1" dirty="0">
              <a:solidFill>
                <a:srgbClr val="FFFFFF"/>
              </a:solidFill>
            </a:endParaRPr>
          </a:p>
          <a:p>
            <a:r>
              <a:rPr lang="en-US" dirty="0" err="1">
                <a:solidFill>
                  <a:srgbClr val="FFFFFF"/>
                </a:solidFill>
              </a:rPr>
              <a:t>Tourmageddon</a:t>
            </a:r>
            <a:r>
              <a:rPr lang="en-US" dirty="0">
                <a:solidFill>
                  <a:srgbClr val="FFFFFF"/>
                </a:solidFill>
              </a:rPr>
              <a:t> has published a </a:t>
            </a:r>
            <a:r>
              <a:rPr lang="en-US" dirty="0">
                <a:solidFill>
                  <a:srgbClr val="FFFFFF"/>
                </a:solidFill>
                <a:hlinkClick r:id="rId3"/>
              </a:rPr>
              <a:t>helpful guide </a:t>
            </a:r>
            <a:r>
              <a:rPr lang="en-US" dirty="0">
                <a:solidFill>
                  <a:srgbClr val="FFFFFF"/>
                </a:solidFill>
              </a:rPr>
              <a:t>to marketing in the time of Corona. </a:t>
            </a:r>
          </a:p>
          <a:p>
            <a:endParaRPr lang="en-US" dirty="0">
              <a:solidFill>
                <a:srgbClr val="FFFFFF"/>
              </a:solidFill>
            </a:endParaRPr>
          </a:p>
        </p:txBody>
      </p:sp>
    </p:spTree>
    <p:extLst>
      <p:ext uri="{BB962C8B-B14F-4D97-AF65-F5344CB8AC3E}">
        <p14:creationId xmlns:p14="http://schemas.microsoft.com/office/powerpoint/2010/main" val="3949298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0CFAA8B-5E16-D14F-B4FE-5E013DC8B097}"/>
              </a:ext>
            </a:extLst>
          </p:cNvPr>
          <p:cNvPicPr>
            <a:picLocks noChangeAspect="1"/>
          </p:cNvPicPr>
          <p:nvPr/>
        </p:nvPicPr>
        <p:blipFill>
          <a:blip r:embed="rId3"/>
          <a:stretch>
            <a:fillRect/>
          </a:stretch>
        </p:blipFill>
        <p:spPr>
          <a:xfrm>
            <a:off x="4855134" y="-56047"/>
            <a:ext cx="12416177" cy="6970092"/>
          </a:xfrm>
          <a:prstGeom prst="rect">
            <a:avLst/>
          </a:prstGeom>
        </p:spPr>
      </p:pic>
      <p:sp>
        <p:nvSpPr>
          <p:cNvPr id="6" name="Title 5">
            <a:extLst>
              <a:ext uri="{FF2B5EF4-FFF2-40B4-BE49-F238E27FC236}">
                <a16:creationId xmlns:a16="http://schemas.microsoft.com/office/drawing/2014/main" id="{F916FF5F-83AC-7640-ACCF-B8F0FBD6A68C}"/>
              </a:ext>
            </a:extLst>
          </p:cNvPr>
          <p:cNvSpPr>
            <a:spLocks noGrp="1"/>
          </p:cNvSpPr>
          <p:nvPr>
            <p:ph type="title"/>
          </p:nvPr>
        </p:nvSpPr>
        <p:spPr/>
        <p:txBody>
          <a:bodyPr>
            <a:normAutofit fontScale="90000"/>
          </a:bodyPr>
          <a:lstStyle/>
          <a:p>
            <a:r>
              <a:rPr lang="en-US" dirty="0"/>
              <a:t>8. Distribution Shake-Up</a:t>
            </a:r>
          </a:p>
        </p:txBody>
      </p:sp>
      <p:sp>
        <p:nvSpPr>
          <p:cNvPr id="7" name="Text Placeholder 6">
            <a:extLst>
              <a:ext uri="{FF2B5EF4-FFF2-40B4-BE49-F238E27FC236}">
                <a16:creationId xmlns:a16="http://schemas.microsoft.com/office/drawing/2014/main" id="{EA1F70E5-DFD5-AE49-A9E1-8DF6C6DDDF68}"/>
              </a:ext>
            </a:extLst>
          </p:cNvPr>
          <p:cNvSpPr>
            <a:spLocks noGrp="1"/>
          </p:cNvSpPr>
          <p:nvPr>
            <p:ph type="body" sz="half" idx="2"/>
          </p:nvPr>
        </p:nvSpPr>
        <p:spPr>
          <a:xfrm>
            <a:off x="538911" y="1869108"/>
            <a:ext cx="3932237" cy="3119783"/>
          </a:xfrm>
        </p:spPr>
        <p:txBody>
          <a:bodyPr/>
          <a:lstStyle/>
          <a:p>
            <a:pPr>
              <a:lnSpc>
                <a:spcPct val="100000"/>
              </a:lnSpc>
            </a:pPr>
            <a:r>
              <a:rPr lang="en-US" dirty="0"/>
              <a:t>During the pandemic, the weaknesses of the traditional travel distribution system have been revealed.</a:t>
            </a:r>
          </a:p>
        </p:txBody>
      </p:sp>
      <p:sp>
        <p:nvSpPr>
          <p:cNvPr id="8" name="Rectangle 7">
            <a:extLst>
              <a:ext uri="{FF2B5EF4-FFF2-40B4-BE49-F238E27FC236}">
                <a16:creationId xmlns:a16="http://schemas.microsoft.com/office/drawing/2014/main" id="{B899833C-FA62-EA44-92FA-977AEEA872BD}"/>
              </a:ext>
            </a:extLst>
          </p:cNvPr>
          <p:cNvSpPr/>
          <p:nvPr/>
        </p:nvSpPr>
        <p:spPr>
          <a:xfrm>
            <a:off x="5557089" y="2446080"/>
            <a:ext cx="6096000" cy="3970318"/>
          </a:xfrm>
          <a:prstGeom prst="rect">
            <a:avLst/>
          </a:prstGeom>
          <a:solidFill>
            <a:srgbClr val="60B9B1">
              <a:alpha val="85000"/>
            </a:srgbClr>
          </a:solidFill>
          <a:ln>
            <a:solidFill>
              <a:schemeClr val="accent3">
                <a:lumMod val="75000"/>
              </a:schemeClr>
            </a:solidFill>
          </a:ln>
        </p:spPr>
        <p:txBody>
          <a:bodyPr>
            <a:spAutoFit/>
          </a:bodyPr>
          <a:lstStyle/>
          <a:p>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What does this mean for me?  </a:t>
            </a:r>
          </a:p>
          <a:p>
            <a:endParaRPr kumimoji="0" lang="en-US" sz="1800" i="0" u="none" strike="noStrike" kern="1200" cap="none" spc="0" normalizeH="0" baseline="0" noProof="0" dirty="0">
              <a:ln>
                <a:noFill/>
              </a:ln>
              <a:solidFill>
                <a:srgbClr val="FFFFFF"/>
              </a:solidFill>
              <a:effectLst/>
              <a:uLnTx/>
              <a:uFillTx/>
              <a:latin typeface="Calibri" panose="020F0502020204030204"/>
              <a:ea typeface="+mn-ea"/>
              <a:cs typeface="+mn-cs"/>
            </a:endParaRPr>
          </a:p>
          <a:p>
            <a:r>
              <a:rPr lang="en-US" dirty="0">
                <a:solidFill>
                  <a:srgbClr val="FFFFFF"/>
                </a:solidFill>
                <a:latin typeface="Calibri" panose="020F0502020204030204"/>
              </a:rPr>
              <a:t>You may want to evaluate your B2B partners, and consider where travelers will prefer to book in the future. </a:t>
            </a:r>
          </a:p>
          <a:p>
            <a:endParaRPr kumimoji="0" lang="en-US" sz="1800" i="0" u="none" strike="noStrike" kern="1200" cap="none" spc="0" normalizeH="0" baseline="0" noProof="0" dirty="0">
              <a:ln>
                <a:noFill/>
              </a:ln>
              <a:solidFill>
                <a:srgbClr val="FFFFFF"/>
              </a:solidFill>
              <a:effectLst/>
              <a:uLnTx/>
              <a:uFillTx/>
              <a:latin typeface="Calibri" panose="020F0502020204030204"/>
              <a:ea typeface="+mn-ea"/>
              <a:cs typeface="+mn-cs"/>
            </a:endParaRPr>
          </a:p>
          <a:p>
            <a:r>
              <a:rPr kumimoji="0" lang="en-US" sz="1800" i="0" u="none" strike="noStrike" kern="1200" cap="none" spc="0" normalizeH="0" baseline="0" noProof="0" dirty="0">
                <a:ln>
                  <a:noFill/>
                </a:ln>
                <a:solidFill>
                  <a:srgbClr val="FFFFFF"/>
                </a:solidFill>
                <a:effectLst/>
                <a:uLnTx/>
                <a:uFillTx/>
                <a:latin typeface="Calibri" panose="020F0502020204030204"/>
                <a:ea typeface="+mn-ea"/>
                <a:cs typeface="+mn-cs"/>
              </a:rPr>
              <a:t>In this pandemic, many travel agents and outbound operators have shown their worth by supporting clients whose vacations were cancelled.  </a:t>
            </a:r>
            <a:r>
              <a:rPr lang="en-US" dirty="0">
                <a:solidFill>
                  <a:srgbClr val="FFFFFF"/>
                </a:solidFill>
                <a:latin typeface="Calibri" panose="020F0502020204030204"/>
              </a:rPr>
              <a:t>Travelers will prefer to have a person they trust and can help them in an emergency, instead of the anonymity that comes with booking over an OTA.</a:t>
            </a:r>
            <a:endParaRPr kumimoji="0" lang="en-US" sz="1800" i="0" u="none" strike="noStrike" kern="1200" cap="none" spc="0" normalizeH="0" baseline="0" noProof="0" dirty="0">
              <a:ln>
                <a:noFill/>
              </a:ln>
              <a:solidFill>
                <a:srgbClr val="FFFFFF"/>
              </a:solidFill>
              <a:effectLst/>
              <a:uLnTx/>
              <a:uFillTx/>
              <a:latin typeface="Calibri" panose="020F0502020204030204"/>
              <a:ea typeface="+mn-ea"/>
              <a:cs typeface="+mn-cs"/>
            </a:endParaRPr>
          </a:p>
          <a:p>
            <a:endParaRPr lang="en-US" dirty="0">
              <a:solidFill>
                <a:srgbClr val="FFFFFF"/>
              </a:solidFill>
              <a:latin typeface="Calibri" panose="020F0502020204030204"/>
            </a:endParaRPr>
          </a:p>
          <a:p>
            <a:r>
              <a:rPr kumimoji="0" lang="en-US" sz="1800" i="0" u="none" strike="noStrike" kern="1200" cap="none" spc="0" normalizeH="0" baseline="0" noProof="0" dirty="0">
                <a:ln>
                  <a:noFill/>
                </a:ln>
                <a:solidFill>
                  <a:srgbClr val="FFFFFF"/>
                </a:solidFill>
                <a:effectLst/>
                <a:uLnTx/>
                <a:uFillTx/>
                <a:latin typeface="Calibri" panose="020F0502020204030204"/>
                <a:ea typeface="+mn-ea"/>
                <a:cs typeface="+mn-cs"/>
              </a:rPr>
              <a:t>On the other hand,  s</a:t>
            </a:r>
            <a:r>
              <a:rPr lang="en-US" dirty="0" err="1">
                <a:solidFill>
                  <a:srgbClr val="FFFFFF"/>
                </a:solidFill>
              </a:rPr>
              <a:t>ome</a:t>
            </a:r>
            <a:r>
              <a:rPr lang="en-US" dirty="0">
                <a:solidFill>
                  <a:srgbClr val="FFFFFF"/>
                </a:solidFill>
              </a:rPr>
              <a:t> B2B partners may not survive the pandemic – especially those with high volume and low margins.   </a:t>
            </a:r>
            <a:endParaRPr kumimoji="0" lang="en-US" sz="180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953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9E03E-9999-2B48-BA43-9564C8699131}"/>
              </a:ext>
            </a:extLst>
          </p:cNvPr>
          <p:cNvSpPr txBox="1"/>
          <p:nvPr/>
        </p:nvSpPr>
        <p:spPr>
          <a:xfrm>
            <a:off x="466530" y="615821"/>
            <a:ext cx="8090873" cy="1200329"/>
          </a:xfrm>
          <a:prstGeom prst="rect">
            <a:avLst/>
          </a:prstGeom>
          <a:noFill/>
        </p:spPr>
        <p:txBody>
          <a:bodyPr wrap="square" rtlCol="0">
            <a:spAutoFit/>
          </a:bodyPr>
          <a:lstStyle/>
          <a:p>
            <a:r>
              <a:rPr lang="en-US" sz="2400" dirty="0">
                <a:solidFill>
                  <a:schemeClr val="bg1"/>
                </a:solidFill>
              </a:rPr>
              <a:t>Contact: </a:t>
            </a:r>
            <a:r>
              <a:rPr lang="en-US" sz="2400" dirty="0">
                <a:solidFill>
                  <a:schemeClr val="bg1"/>
                </a:solidFill>
                <a:hlinkClick r:id="rId2"/>
              </a:rPr>
              <a:t>B2B@visitgreenland.com</a:t>
            </a:r>
            <a:endParaRPr lang="en-US" sz="2400" dirty="0">
              <a:solidFill>
                <a:schemeClr val="bg1"/>
              </a:solidFill>
            </a:endParaRPr>
          </a:p>
          <a:p>
            <a:r>
              <a:rPr lang="en-US" sz="2400" dirty="0">
                <a:solidFill>
                  <a:schemeClr val="bg1"/>
                </a:solidFill>
              </a:rPr>
              <a:t>Or Natasha Martin: </a:t>
            </a:r>
            <a:r>
              <a:rPr lang="en-US" sz="2400" dirty="0" err="1">
                <a:solidFill>
                  <a:schemeClr val="bg1"/>
                </a:solidFill>
              </a:rPr>
              <a:t>natashamartin@gmail.com</a:t>
            </a:r>
            <a:endParaRPr lang="en-US" sz="2400" dirty="0">
              <a:solidFill>
                <a:schemeClr val="bg1"/>
              </a:solidFill>
            </a:endParaRPr>
          </a:p>
          <a:p>
            <a:r>
              <a:rPr lang="en-US" sz="2400" dirty="0">
                <a:solidFill>
                  <a:schemeClr val="bg1"/>
                </a:solidFill>
              </a:rPr>
              <a:t>June 2020</a:t>
            </a:r>
          </a:p>
        </p:txBody>
      </p:sp>
    </p:spTree>
    <p:extLst>
      <p:ext uri="{BB962C8B-B14F-4D97-AF65-F5344CB8AC3E}">
        <p14:creationId xmlns:p14="http://schemas.microsoft.com/office/powerpoint/2010/main" val="2803929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0FBA9C-5B73-CD4D-9E9F-8F905780368E}"/>
              </a:ext>
            </a:extLst>
          </p:cNvPr>
          <p:cNvSpPr>
            <a:spLocks noGrp="1"/>
          </p:cNvSpPr>
          <p:nvPr>
            <p:ph type="title"/>
          </p:nvPr>
        </p:nvSpPr>
        <p:spPr>
          <a:xfrm>
            <a:off x="838200" y="267652"/>
            <a:ext cx="10515600" cy="1325563"/>
          </a:xfrm>
        </p:spPr>
        <p:txBody>
          <a:bodyPr/>
          <a:lstStyle/>
          <a:p>
            <a:r>
              <a:rPr lang="en-US" dirty="0"/>
              <a:t>Dear Tourism Partner,</a:t>
            </a:r>
          </a:p>
        </p:txBody>
      </p:sp>
      <p:sp>
        <p:nvSpPr>
          <p:cNvPr id="5" name="Content Placeholder 4">
            <a:extLst>
              <a:ext uri="{FF2B5EF4-FFF2-40B4-BE49-F238E27FC236}">
                <a16:creationId xmlns:a16="http://schemas.microsoft.com/office/drawing/2014/main" id="{A29AF891-228D-A248-8BDD-BBCCE91B302E}"/>
              </a:ext>
            </a:extLst>
          </p:cNvPr>
          <p:cNvSpPr>
            <a:spLocks noGrp="1"/>
          </p:cNvSpPr>
          <p:nvPr>
            <p:ph idx="1"/>
          </p:nvPr>
        </p:nvSpPr>
        <p:spPr>
          <a:xfrm>
            <a:off x="838200" y="1425859"/>
            <a:ext cx="10134600" cy="4351338"/>
          </a:xfrm>
        </p:spPr>
        <p:txBody>
          <a:bodyPr>
            <a:noAutofit/>
          </a:bodyPr>
          <a:lstStyle/>
          <a:p>
            <a:pPr marL="0" indent="0" algn="just">
              <a:lnSpc>
                <a:spcPct val="100000"/>
              </a:lnSpc>
              <a:buNone/>
            </a:pPr>
            <a:r>
              <a:rPr lang="en-US" sz="2000" dirty="0"/>
              <a:t>While the scope and impact of the COVID-19 pandemic is </a:t>
            </a:r>
            <a:r>
              <a:rPr lang="en-US" sz="2000" b="1" dirty="0"/>
              <a:t>unprecedented</a:t>
            </a:r>
            <a:r>
              <a:rPr lang="en-US" sz="2000" dirty="0"/>
              <a:t>, crises that impact the industry are not. After each crisis, values and attitudes shift, and these give way to </a:t>
            </a:r>
            <a:r>
              <a:rPr lang="en-US" sz="2000" b="1" dirty="0"/>
              <a:t>new ways of doing doing things.  </a:t>
            </a:r>
            <a:r>
              <a:rPr lang="en-US" sz="2000" dirty="0"/>
              <a:t>After 9/11, we learned to accept stricter security at airports. After SARS, there was in increase in e-commerce.  </a:t>
            </a:r>
          </a:p>
          <a:p>
            <a:pPr marL="0" indent="0" algn="just">
              <a:lnSpc>
                <a:spcPct val="100000"/>
              </a:lnSpc>
              <a:buNone/>
            </a:pPr>
            <a:r>
              <a:rPr lang="en-US" sz="2000" b="1" dirty="0"/>
              <a:t>How will our attitudes and values shift after this pandemic? And what does it mean for your business? </a:t>
            </a:r>
          </a:p>
          <a:p>
            <a:pPr marL="0" indent="0" algn="just">
              <a:lnSpc>
                <a:spcPct val="100000"/>
              </a:lnSpc>
              <a:buNone/>
            </a:pPr>
            <a:r>
              <a:rPr lang="en-US" sz="2000" dirty="0"/>
              <a:t>This document provides an overview of the scenarios we have forecasted for a return to normality in tourism and key trends that we expect to shape post-pandemic travel to Greenland and share some ideas about how you can adapt your product and marketing to be ready to welcome your guests when tourism starts up again. </a:t>
            </a:r>
          </a:p>
          <a:p>
            <a:pPr marL="0" indent="0" algn="just">
              <a:lnSpc>
                <a:spcPct val="100000"/>
              </a:lnSpc>
              <a:buNone/>
            </a:pPr>
            <a:r>
              <a:rPr lang="en-US" sz="2000" i="1" dirty="0"/>
              <a:t>June 2020</a:t>
            </a:r>
          </a:p>
          <a:p>
            <a:pPr marL="0" indent="0" algn="just">
              <a:lnSpc>
                <a:spcPct val="100000"/>
              </a:lnSpc>
              <a:buNone/>
            </a:pPr>
            <a:endParaRPr lang="en-US" sz="2000" dirty="0"/>
          </a:p>
          <a:p>
            <a:pPr marL="0" indent="0" algn="just">
              <a:lnSpc>
                <a:spcPct val="100000"/>
              </a:lnSpc>
              <a:buNone/>
            </a:pPr>
            <a:endParaRPr lang="en-US" sz="2000" dirty="0"/>
          </a:p>
        </p:txBody>
      </p:sp>
    </p:spTree>
    <p:extLst>
      <p:ext uri="{BB962C8B-B14F-4D97-AF65-F5344CB8AC3E}">
        <p14:creationId xmlns:p14="http://schemas.microsoft.com/office/powerpoint/2010/main" val="643086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EF405-9618-6C45-A4FB-0A91BA63FE67}"/>
              </a:ext>
            </a:extLst>
          </p:cNvPr>
          <p:cNvSpPr>
            <a:spLocks noGrp="1"/>
          </p:cNvSpPr>
          <p:nvPr>
            <p:ph type="title"/>
          </p:nvPr>
        </p:nvSpPr>
        <p:spPr/>
        <p:txBody>
          <a:bodyPr>
            <a:normAutofit fontScale="90000"/>
          </a:bodyPr>
          <a:lstStyle/>
          <a:p>
            <a:r>
              <a:rPr lang="en-US" dirty="0"/>
              <a:t>Key trends impact product, marketing or sometimes both</a:t>
            </a:r>
          </a:p>
        </p:txBody>
      </p:sp>
      <p:graphicFrame>
        <p:nvGraphicFramePr>
          <p:cNvPr id="4" name="Content Placeholder 3">
            <a:extLst>
              <a:ext uri="{FF2B5EF4-FFF2-40B4-BE49-F238E27FC236}">
                <a16:creationId xmlns:a16="http://schemas.microsoft.com/office/drawing/2014/main" id="{0E57C6B1-E236-8C4D-8447-EB91F6B5A341}"/>
              </a:ext>
            </a:extLst>
          </p:cNvPr>
          <p:cNvGraphicFramePr>
            <a:graphicFrameLocks noGrp="1"/>
          </p:cNvGraphicFramePr>
          <p:nvPr>
            <p:ph idx="1"/>
            <p:extLst>
              <p:ext uri="{D42A27DB-BD31-4B8C-83A1-F6EECF244321}">
                <p14:modId xmlns:p14="http://schemas.microsoft.com/office/powerpoint/2010/main" val="2547925464"/>
              </p:ext>
            </p:extLst>
          </p:nvPr>
        </p:nvGraphicFramePr>
        <p:xfrm>
          <a:off x="838200" y="203200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DEB53234-5BF0-E94A-AFD9-D9C7E33504A1}"/>
              </a:ext>
            </a:extLst>
          </p:cNvPr>
          <p:cNvSpPr txBox="1"/>
          <p:nvPr/>
        </p:nvSpPr>
        <p:spPr>
          <a:xfrm>
            <a:off x="3434418" y="3731213"/>
            <a:ext cx="1882589" cy="369332"/>
          </a:xfrm>
          <a:prstGeom prst="rect">
            <a:avLst/>
          </a:prstGeom>
          <a:noFill/>
        </p:spPr>
        <p:txBody>
          <a:bodyPr wrap="square" rtlCol="0">
            <a:spAutoFit/>
          </a:bodyPr>
          <a:lstStyle/>
          <a:p>
            <a:r>
              <a:rPr lang="en-US" b="1" dirty="0">
                <a:solidFill>
                  <a:schemeClr val="bg1"/>
                </a:solidFill>
              </a:rPr>
              <a:t>2. Health Checks</a:t>
            </a:r>
          </a:p>
        </p:txBody>
      </p:sp>
      <p:sp>
        <p:nvSpPr>
          <p:cNvPr id="7" name="TextBox 6">
            <a:extLst>
              <a:ext uri="{FF2B5EF4-FFF2-40B4-BE49-F238E27FC236}">
                <a16:creationId xmlns:a16="http://schemas.microsoft.com/office/drawing/2014/main" id="{BB7D7147-3B71-AA4C-9BCA-B8343E13819A}"/>
              </a:ext>
            </a:extLst>
          </p:cNvPr>
          <p:cNvSpPr txBox="1"/>
          <p:nvPr/>
        </p:nvSpPr>
        <p:spPr>
          <a:xfrm>
            <a:off x="3434418" y="4394802"/>
            <a:ext cx="1703296" cy="923330"/>
          </a:xfrm>
          <a:prstGeom prst="rect">
            <a:avLst/>
          </a:prstGeom>
          <a:noFill/>
        </p:spPr>
        <p:txBody>
          <a:bodyPr wrap="square" rtlCol="0">
            <a:spAutoFit/>
          </a:bodyPr>
          <a:lstStyle/>
          <a:p>
            <a:r>
              <a:rPr lang="en-US" b="1" dirty="0">
                <a:solidFill>
                  <a:schemeClr val="bg1"/>
                </a:solidFill>
              </a:rPr>
              <a:t>3. Social Distancing Tours</a:t>
            </a:r>
          </a:p>
        </p:txBody>
      </p:sp>
      <p:sp>
        <p:nvSpPr>
          <p:cNvPr id="8" name="TextBox 7">
            <a:extLst>
              <a:ext uri="{FF2B5EF4-FFF2-40B4-BE49-F238E27FC236}">
                <a16:creationId xmlns:a16="http://schemas.microsoft.com/office/drawing/2014/main" id="{3649841A-18A1-084D-BADA-FD76FC747B46}"/>
              </a:ext>
            </a:extLst>
          </p:cNvPr>
          <p:cNvSpPr txBox="1"/>
          <p:nvPr/>
        </p:nvSpPr>
        <p:spPr>
          <a:xfrm>
            <a:off x="3434418" y="2801714"/>
            <a:ext cx="2034987" cy="646331"/>
          </a:xfrm>
          <a:prstGeom prst="rect">
            <a:avLst/>
          </a:prstGeom>
          <a:noFill/>
        </p:spPr>
        <p:txBody>
          <a:bodyPr wrap="square" rtlCol="0">
            <a:spAutoFit/>
          </a:bodyPr>
          <a:lstStyle/>
          <a:p>
            <a:r>
              <a:rPr lang="en-US" b="1" dirty="0">
                <a:solidFill>
                  <a:schemeClr val="bg1"/>
                </a:solidFill>
              </a:rPr>
              <a:t>1. Online Experiences</a:t>
            </a:r>
          </a:p>
        </p:txBody>
      </p:sp>
      <p:sp>
        <p:nvSpPr>
          <p:cNvPr id="9" name="TextBox 8">
            <a:extLst>
              <a:ext uri="{FF2B5EF4-FFF2-40B4-BE49-F238E27FC236}">
                <a16:creationId xmlns:a16="http://schemas.microsoft.com/office/drawing/2014/main" id="{98C90CDF-DA0E-484B-A661-6DF0D3380077}"/>
              </a:ext>
            </a:extLst>
          </p:cNvPr>
          <p:cNvSpPr txBox="1"/>
          <p:nvPr/>
        </p:nvSpPr>
        <p:spPr>
          <a:xfrm>
            <a:off x="5681378" y="4368987"/>
            <a:ext cx="1703296" cy="369332"/>
          </a:xfrm>
          <a:prstGeom prst="rect">
            <a:avLst/>
          </a:prstGeom>
          <a:noFill/>
        </p:spPr>
        <p:txBody>
          <a:bodyPr wrap="square" rtlCol="0">
            <a:spAutoFit/>
          </a:bodyPr>
          <a:lstStyle/>
          <a:p>
            <a:r>
              <a:rPr lang="en-US" b="1" dirty="0">
                <a:solidFill>
                  <a:schemeClr val="bg1"/>
                </a:solidFill>
              </a:rPr>
              <a:t>5. Higher Prices</a:t>
            </a:r>
          </a:p>
        </p:txBody>
      </p:sp>
      <p:sp>
        <p:nvSpPr>
          <p:cNvPr id="10" name="TextBox 9">
            <a:extLst>
              <a:ext uri="{FF2B5EF4-FFF2-40B4-BE49-F238E27FC236}">
                <a16:creationId xmlns:a16="http://schemas.microsoft.com/office/drawing/2014/main" id="{311889DA-9019-7241-81F6-A0CB28F54898}"/>
              </a:ext>
            </a:extLst>
          </p:cNvPr>
          <p:cNvSpPr txBox="1"/>
          <p:nvPr/>
        </p:nvSpPr>
        <p:spPr>
          <a:xfrm>
            <a:off x="5690813" y="4804783"/>
            <a:ext cx="1703296" cy="646331"/>
          </a:xfrm>
          <a:prstGeom prst="rect">
            <a:avLst/>
          </a:prstGeom>
          <a:noFill/>
        </p:spPr>
        <p:txBody>
          <a:bodyPr wrap="square" rtlCol="0">
            <a:spAutoFit/>
          </a:bodyPr>
          <a:lstStyle/>
          <a:p>
            <a:r>
              <a:rPr lang="en-US" b="1" dirty="0">
                <a:solidFill>
                  <a:schemeClr val="bg1"/>
                </a:solidFill>
              </a:rPr>
              <a:t>6. Demographic shift</a:t>
            </a:r>
          </a:p>
        </p:txBody>
      </p:sp>
      <p:sp>
        <p:nvSpPr>
          <p:cNvPr id="11" name="TextBox 10">
            <a:extLst>
              <a:ext uri="{FF2B5EF4-FFF2-40B4-BE49-F238E27FC236}">
                <a16:creationId xmlns:a16="http://schemas.microsoft.com/office/drawing/2014/main" id="{F91EC711-BDBF-4E43-8770-36213B375F37}"/>
              </a:ext>
            </a:extLst>
          </p:cNvPr>
          <p:cNvSpPr txBox="1"/>
          <p:nvPr/>
        </p:nvSpPr>
        <p:spPr>
          <a:xfrm>
            <a:off x="5699674" y="3248932"/>
            <a:ext cx="1703296" cy="923330"/>
          </a:xfrm>
          <a:prstGeom prst="rect">
            <a:avLst/>
          </a:prstGeom>
          <a:noFill/>
        </p:spPr>
        <p:txBody>
          <a:bodyPr wrap="square" rtlCol="0">
            <a:spAutoFit/>
          </a:bodyPr>
          <a:lstStyle/>
          <a:p>
            <a:r>
              <a:rPr lang="en-US" b="1" dirty="0">
                <a:solidFill>
                  <a:schemeClr val="bg1"/>
                </a:solidFill>
              </a:rPr>
              <a:t>4. Increase in domestic tourism</a:t>
            </a:r>
          </a:p>
        </p:txBody>
      </p:sp>
      <p:sp>
        <p:nvSpPr>
          <p:cNvPr id="12" name="TextBox 11">
            <a:extLst>
              <a:ext uri="{FF2B5EF4-FFF2-40B4-BE49-F238E27FC236}">
                <a16:creationId xmlns:a16="http://schemas.microsoft.com/office/drawing/2014/main" id="{9BAE1341-052B-7744-9D46-FAFD4FC172AA}"/>
              </a:ext>
            </a:extLst>
          </p:cNvPr>
          <p:cNvSpPr txBox="1"/>
          <p:nvPr/>
        </p:nvSpPr>
        <p:spPr>
          <a:xfrm>
            <a:off x="7601489" y="4172262"/>
            <a:ext cx="1703296" cy="646331"/>
          </a:xfrm>
          <a:prstGeom prst="rect">
            <a:avLst/>
          </a:prstGeom>
          <a:noFill/>
        </p:spPr>
        <p:txBody>
          <a:bodyPr wrap="square" rtlCol="0">
            <a:spAutoFit/>
          </a:bodyPr>
          <a:lstStyle/>
          <a:p>
            <a:r>
              <a:rPr lang="en-US" b="1" dirty="0">
                <a:solidFill>
                  <a:schemeClr val="bg1"/>
                </a:solidFill>
              </a:rPr>
              <a:t>8. Distribution Shake-up</a:t>
            </a:r>
          </a:p>
        </p:txBody>
      </p:sp>
      <p:sp>
        <p:nvSpPr>
          <p:cNvPr id="13" name="TextBox 12">
            <a:extLst>
              <a:ext uri="{FF2B5EF4-FFF2-40B4-BE49-F238E27FC236}">
                <a16:creationId xmlns:a16="http://schemas.microsoft.com/office/drawing/2014/main" id="{2A227883-E6B4-E843-B0CC-D862FD37059C}"/>
              </a:ext>
            </a:extLst>
          </p:cNvPr>
          <p:cNvSpPr txBox="1"/>
          <p:nvPr/>
        </p:nvSpPr>
        <p:spPr>
          <a:xfrm>
            <a:off x="7531451" y="3105834"/>
            <a:ext cx="1703296" cy="646331"/>
          </a:xfrm>
          <a:prstGeom prst="rect">
            <a:avLst/>
          </a:prstGeom>
          <a:noFill/>
        </p:spPr>
        <p:txBody>
          <a:bodyPr wrap="square" rtlCol="0">
            <a:spAutoFit/>
          </a:bodyPr>
          <a:lstStyle/>
          <a:p>
            <a:r>
              <a:rPr lang="en-US" b="1" dirty="0">
                <a:solidFill>
                  <a:schemeClr val="bg1"/>
                </a:solidFill>
              </a:rPr>
              <a:t>7. Shifting Values</a:t>
            </a:r>
          </a:p>
        </p:txBody>
      </p:sp>
      <p:sp>
        <p:nvSpPr>
          <p:cNvPr id="14" name="TextBox 13">
            <a:extLst>
              <a:ext uri="{FF2B5EF4-FFF2-40B4-BE49-F238E27FC236}">
                <a16:creationId xmlns:a16="http://schemas.microsoft.com/office/drawing/2014/main" id="{29C23FAF-51B5-E546-93B7-3DF6A005930B}"/>
              </a:ext>
            </a:extLst>
          </p:cNvPr>
          <p:cNvSpPr txBox="1"/>
          <p:nvPr/>
        </p:nvSpPr>
        <p:spPr>
          <a:xfrm rot="16200000">
            <a:off x="1414088" y="3579582"/>
            <a:ext cx="2140508" cy="584775"/>
          </a:xfrm>
          <a:prstGeom prst="rect">
            <a:avLst/>
          </a:prstGeom>
          <a:noFill/>
        </p:spPr>
        <p:txBody>
          <a:bodyPr wrap="square" rtlCol="0">
            <a:spAutoFit/>
          </a:bodyPr>
          <a:lstStyle/>
          <a:p>
            <a:r>
              <a:rPr lang="en-US" sz="3200" b="1" dirty="0">
                <a:solidFill>
                  <a:schemeClr val="accent1">
                    <a:lumMod val="75000"/>
                  </a:schemeClr>
                </a:solidFill>
              </a:rPr>
              <a:t>PRODUCT </a:t>
            </a:r>
          </a:p>
        </p:txBody>
      </p:sp>
      <p:sp>
        <p:nvSpPr>
          <p:cNvPr id="15" name="TextBox 14">
            <a:extLst>
              <a:ext uri="{FF2B5EF4-FFF2-40B4-BE49-F238E27FC236}">
                <a16:creationId xmlns:a16="http://schemas.microsoft.com/office/drawing/2014/main" id="{7295D2FB-3CCA-7D49-97A1-9FE648FCBACC}"/>
              </a:ext>
            </a:extLst>
          </p:cNvPr>
          <p:cNvSpPr txBox="1"/>
          <p:nvPr/>
        </p:nvSpPr>
        <p:spPr>
          <a:xfrm rot="5400000">
            <a:off x="9080555" y="3761713"/>
            <a:ext cx="2504772" cy="584775"/>
          </a:xfrm>
          <a:prstGeom prst="rect">
            <a:avLst/>
          </a:prstGeom>
          <a:noFill/>
        </p:spPr>
        <p:txBody>
          <a:bodyPr wrap="square" rtlCol="0">
            <a:spAutoFit/>
          </a:bodyPr>
          <a:lstStyle/>
          <a:p>
            <a:r>
              <a:rPr lang="en-US" sz="3200" b="1" dirty="0">
                <a:solidFill>
                  <a:schemeClr val="accent2">
                    <a:lumMod val="75000"/>
                  </a:schemeClr>
                </a:solidFill>
              </a:rPr>
              <a:t>MARKETING</a:t>
            </a:r>
          </a:p>
        </p:txBody>
      </p:sp>
    </p:spTree>
    <p:extLst>
      <p:ext uri="{BB962C8B-B14F-4D97-AF65-F5344CB8AC3E}">
        <p14:creationId xmlns:p14="http://schemas.microsoft.com/office/powerpoint/2010/main" val="811185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ir sitting in front of a window&#10;&#10;Description automatically generated">
            <a:extLst>
              <a:ext uri="{FF2B5EF4-FFF2-40B4-BE49-F238E27FC236}">
                <a16:creationId xmlns:a16="http://schemas.microsoft.com/office/drawing/2014/main" id="{934A8518-F7D7-8A4C-BC0C-9319829EF418}"/>
              </a:ext>
            </a:extLst>
          </p:cNvPr>
          <p:cNvPicPr>
            <a:picLocks noChangeAspect="1"/>
          </p:cNvPicPr>
          <p:nvPr/>
        </p:nvPicPr>
        <p:blipFill rotWithShape="1">
          <a:blip r:embed="rId2"/>
          <a:srcRect l="15441" r="13616"/>
          <a:stretch/>
        </p:blipFill>
        <p:spPr>
          <a:xfrm>
            <a:off x="4796287" y="-245309"/>
            <a:ext cx="7660256" cy="7103309"/>
          </a:xfrm>
          <a:prstGeom prst="rect">
            <a:avLst/>
          </a:prstGeom>
        </p:spPr>
      </p:pic>
      <p:sp>
        <p:nvSpPr>
          <p:cNvPr id="6" name="Title 5">
            <a:extLst>
              <a:ext uri="{FF2B5EF4-FFF2-40B4-BE49-F238E27FC236}">
                <a16:creationId xmlns:a16="http://schemas.microsoft.com/office/drawing/2014/main" id="{F916FF5F-83AC-7640-ACCF-B8F0FBD6A68C}"/>
              </a:ext>
            </a:extLst>
          </p:cNvPr>
          <p:cNvSpPr>
            <a:spLocks noGrp="1"/>
          </p:cNvSpPr>
          <p:nvPr>
            <p:ph type="title"/>
          </p:nvPr>
        </p:nvSpPr>
        <p:spPr/>
        <p:txBody>
          <a:bodyPr>
            <a:normAutofit/>
          </a:bodyPr>
          <a:lstStyle/>
          <a:p>
            <a:r>
              <a:rPr lang="en-US" dirty="0"/>
              <a:t>1. Online Experiences</a:t>
            </a:r>
          </a:p>
        </p:txBody>
      </p:sp>
      <p:sp>
        <p:nvSpPr>
          <p:cNvPr id="7" name="Text Placeholder 6">
            <a:extLst>
              <a:ext uri="{FF2B5EF4-FFF2-40B4-BE49-F238E27FC236}">
                <a16:creationId xmlns:a16="http://schemas.microsoft.com/office/drawing/2014/main" id="{EA1F70E5-DFD5-AE49-A9E1-8DF6C6DDDF68}"/>
              </a:ext>
            </a:extLst>
          </p:cNvPr>
          <p:cNvSpPr>
            <a:spLocks noGrp="1"/>
          </p:cNvSpPr>
          <p:nvPr>
            <p:ph type="body" sz="half" idx="2"/>
          </p:nvPr>
        </p:nvSpPr>
        <p:spPr/>
        <p:txBody>
          <a:bodyPr/>
          <a:lstStyle/>
          <a:p>
            <a:pPr>
              <a:lnSpc>
                <a:spcPct val="100000"/>
              </a:lnSpc>
            </a:pPr>
            <a:r>
              <a:rPr lang="en-US" dirty="0"/>
              <a:t>While flights are still grounded, more and more people are turning to online platforms to explore the world.</a:t>
            </a:r>
          </a:p>
        </p:txBody>
      </p:sp>
      <p:sp>
        <p:nvSpPr>
          <p:cNvPr id="8" name="Rectangle 7">
            <a:extLst>
              <a:ext uri="{FF2B5EF4-FFF2-40B4-BE49-F238E27FC236}">
                <a16:creationId xmlns:a16="http://schemas.microsoft.com/office/drawing/2014/main" id="{B899833C-FA62-EA44-92FA-977AEEA872BD}"/>
              </a:ext>
            </a:extLst>
          </p:cNvPr>
          <p:cNvSpPr/>
          <p:nvPr/>
        </p:nvSpPr>
        <p:spPr>
          <a:xfrm>
            <a:off x="5690821" y="3842279"/>
            <a:ext cx="6096000" cy="2585323"/>
          </a:xfrm>
          <a:prstGeom prst="rect">
            <a:avLst/>
          </a:prstGeom>
          <a:solidFill>
            <a:schemeClr val="accent1">
              <a:lumMod val="60000"/>
              <a:lumOff val="40000"/>
              <a:alpha val="85000"/>
            </a:schemeClr>
          </a:solidFill>
          <a:ln>
            <a:solidFill>
              <a:schemeClr val="accent3">
                <a:lumMod val="75000"/>
              </a:schemeClr>
            </a:solidFill>
          </a:ln>
        </p:spPr>
        <p:txBody>
          <a:bodyPr>
            <a:spAutoFit/>
          </a:bodyPr>
          <a:lstStyle/>
          <a:p>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What does this mean for me?</a:t>
            </a:r>
          </a:p>
          <a:p>
            <a:endParaRPr lang="en-US" dirty="0">
              <a:solidFill>
                <a:srgbClr val="FFFFFF"/>
              </a:solidFill>
              <a:latin typeface="Calibri" panose="020F0502020204030204"/>
            </a:endParaRPr>
          </a:p>
          <a:p>
            <a:r>
              <a:rPr lang="en-US" dirty="0">
                <a:solidFill>
                  <a:srgbClr val="FFFFFF"/>
                </a:solidFill>
                <a:latin typeface="Calibri" panose="020F0502020204030204"/>
              </a:rPr>
              <a:t>Consider if you have an experience that you can take online. A great story? A skill that can be taught online – cooking, crafts, sport, song? Can you adapt an existing tour to an online one? The following slide has a list of platforms that hosts tours. If you’re interested to list something online, review what’s been successful first. </a:t>
            </a:r>
            <a:r>
              <a:rPr lang="en-US" dirty="0">
                <a:solidFill>
                  <a:srgbClr val="FFFFFF"/>
                </a:solidFill>
                <a:latin typeface="Calibri" panose="020F0502020204030204"/>
                <a:hlinkClick r:id="rId3"/>
              </a:rPr>
              <a:t>This blog </a:t>
            </a:r>
            <a:r>
              <a:rPr lang="en-US" dirty="0">
                <a:solidFill>
                  <a:srgbClr val="FFFFFF"/>
                </a:solidFill>
                <a:latin typeface="Calibri" panose="020F0502020204030204"/>
              </a:rPr>
              <a:t>post is useful for understanding what it takes to host a successful online experience. </a:t>
            </a:r>
            <a:endParaRPr lang="en-US" dirty="0">
              <a:solidFill>
                <a:srgbClr val="FFFFFF"/>
              </a:solidFill>
            </a:endParaRPr>
          </a:p>
        </p:txBody>
      </p:sp>
    </p:spTree>
    <p:extLst>
      <p:ext uri="{BB962C8B-B14F-4D97-AF65-F5344CB8AC3E}">
        <p14:creationId xmlns:p14="http://schemas.microsoft.com/office/powerpoint/2010/main" val="650856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61CFD1-A82D-A940-8A1E-D36F4FCA53A4}"/>
              </a:ext>
            </a:extLst>
          </p:cNvPr>
          <p:cNvSpPr>
            <a:spLocks noGrp="1"/>
          </p:cNvSpPr>
          <p:nvPr>
            <p:ph type="title"/>
          </p:nvPr>
        </p:nvSpPr>
        <p:spPr/>
        <p:txBody>
          <a:bodyPr>
            <a:normAutofit fontScale="90000"/>
          </a:bodyPr>
          <a:lstStyle/>
          <a:p>
            <a:r>
              <a:rPr lang="en-US" dirty="0"/>
              <a:t>Platforms Where You Can List Online Experiences</a:t>
            </a:r>
          </a:p>
        </p:txBody>
      </p:sp>
      <p:sp>
        <p:nvSpPr>
          <p:cNvPr id="5" name="Content Placeholder 4">
            <a:extLst>
              <a:ext uri="{FF2B5EF4-FFF2-40B4-BE49-F238E27FC236}">
                <a16:creationId xmlns:a16="http://schemas.microsoft.com/office/drawing/2014/main" id="{E71A74AC-0904-B741-888A-1E39A4648254}"/>
              </a:ext>
            </a:extLst>
          </p:cNvPr>
          <p:cNvSpPr>
            <a:spLocks noGrp="1"/>
          </p:cNvSpPr>
          <p:nvPr>
            <p:ph idx="1"/>
          </p:nvPr>
        </p:nvSpPr>
        <p:spPr>
          <a:xfrm>
            <a:off x="838200" y="1896428"/>
            <a:ext cx="4997824" cy="4961572"/>
          </a:xfrm>
          <a:solidFill>
            <a:schemeClr val="bg1"/>
          </a:solidFill>
        </p:spPr>
        <p:txBody>
          <a:bodyPr>
            <a:noAutofit/>
          </a:bodyPr>
          <a:lstStyle/>
          <a:p>
            <a:pPr marL="0" indent="0">
              <a:buNone/>
            </a:pPr>
            <a:r>
              <a:rPr lang="en-US" dirty="0"/>
              <a:t>There are several platforms that allow you to list your online activities and charge. They take a commission. </a:t>
            </a:r>
          </a:p>
          <a:p>
            <a:r>
              <a:rPr lang="en-US" dirty="0">
                <a:hlinkClick r:id="rId2"/>
              </a:rPr>
              <a:t>Airbnb Online Experiences</a:t>
            </a:r>
            <a:endParaRPr lang="en-US" dirty="0"/>
          </a:p>
          <a:p>
            <a:r>
              <a:rPr lang="en-US" dirty="0">
                <a:hlinkClick r:id="rId3"/>
              </a:rPr>
              <a:t>Vacations with an Artist</a:t>
            </a:r>
            <a:endParaRPr lang="en-US" dirty="0"/>
          </a:p>
          <a:p>
            <a:r>
              <a:rPr lang="en-US" dirty="0"/>
              <a:t>Get Your Guide (</a:t>
            </a:r>
            <a:r>
              <a:rPr lang="en-US" dirty="0">
                <a:hlinkClick r:id="rId4"/>
              </a:rPr>
              <a:t>’World At Home</a:t>
            </a:r>
            <a:r>
              <a:rPr lang="en-US" dirty="0"/>
              <a:t>’)</a:t>
            </a:r>
          </a:p>
          <a:p>
            <a:r>
              <a:rPr lang="en-US" dirty="0">
                <a:hlinkClick r:id="rId5"/>
              </a:rPr>
              <a:t>With Locals</a:t>
            </a:r>
            <a:endParaRPr lang="en-US" dirty="0"/>
          </a:p>
          <a:p>
            <a:r>
              <a:rPr lang="en-US" dirty="0">
                <a:hlinkClick r:id="rId6"/>
              </a:rPr>
              <a:t>Viator</a:t>
            </a:r>
            <a:endParaRPr lang="en-US" dirty="0"/>
          </a:p>
        </p:txBody>
      </p:sp>
      <p:sp>
        <p:nvSpPr>
          <p:cNvPr id="6" name="Content Placeholder 4">
            <a:extLst>
              <a:ext uri="{FF2B5EF4-FFF2-40B4-BE49-F238E27FC236}">
                <a16:creationId xmlns:a16="http://schemas.microsoft.com/office/drawing/2014/main" id="{5B6C745D-CE88-A740-A743-43F0BACE2C60}"/>
              </a:ext>
            </a:extLst>
          </p:cNvPr>
          <p:cNvSpPr txBox="1">
            <a:spLocks/>
          </p:cNvSpPr>
          <p:nvPr/>
        </p:nvSpPr>
        <p:spPr>
          <a:xfrm>
            <a:off x="6096000" y="1935797"/>
            <a:ext cx="4997824" cy="4351338"/>
          </a:xfrm>
          <a:prstGeom prst="rect">
            <a:avLst/>
          </a:prstGeom>
        </p:spPr>
        <p:txBody>
          <a:bodyPr vert="horz" lIns="91440" tIns="45720" rIns="91440" bIns="45720" rtlCol="0">
            <a:normAutofit/>
          </a:bodyPr>
          <a:lstStyle>
            <a:lvl1pPr marL="228600" indent="-228600" algn="l" defTabSz="914400" rtl="0" eaLnBrk="1" latinLnBrk="0" hangingPunct="1">
              <a:lnSpc>
                <a:spcPts val="3220"/>
              </a:lnSpc>
              <a:spcBef>
                <a:spcPts val="1000"/>
              </a:spcBef>
              <a:spcAft>
                <a:spcPts val="600"/>
              </a:spcAft>
              <a:buClr>
                <a:schemeClr val="accent1"/>
              </a:buClr>
              <a:buFont typeface="Arial" panose="020B0604020202020204" pitchFamily="34" charset="0"/>
              <a:buChar char="•"/>
              <a:defRPr sz="2600" b="0" i="0" kern="1200" baseline="0">
                <a:solidFill>
                  <a:schemeClr val="tx1"/>
                </a:solidFill>
                <a:latin typeface="Calibri" panose="020F050202020403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3220"/>
              </a:lnSpc>
              <a:spcBef>
                <a:spcPts val="500"/>
              </a:spcBef>
              <a:spcAft>
                <a:spcPts val="600"/>
              </a:spcAft>
              <a:buClr>
                <a:schemeClr val="accent1"/>
              </a:buClr>
              <a:buFont typeface="Arial" panose="020B0604020202020204" pitchFamily="34" charset="0"/>
              <a:buChar char="•"/>
              <a:defRPr sz="2400" b="0" i="0" kern="1200">
                <a:solidFill>
                  <a:schemeClr val="tx1"/>
                </a:solidFill>
                <a:latin typeface="Source Sans Pro" panose="020B0503030403020204" pitchFamily="34" charset="77"/>
                <a:ea typeface="Open Sans" panose="020B0606030504020204" pitchFamily="34" charset="0"/>
                <a:cs typeface="Open Sans" panose="020B0606030504020204" pitchFamily="34" charset="0"/>
              </a:defRPr>
            </a:lvl2pPr>
            <a:lvl3pPr marL="1143000" indent="-228600" algn="l" defTabSz="914400" rtl="0" eaLnBrk="1" latinLnBrk="0" hangingPunct="1">
              <a:lnSpc>
                <a:spcPts val="3220"/>
              </a:lnSpc>
              <a:spcBef>
                <a:spcPts val="500"/>
              </a:spcBef>
              <a:spcAft>
                <a:spcPts val="600"/>
              </a:spcAft>
              <a:buFont typeface="Arial" panose="020B0604020202020204" pitchFamily="34" charset="0"/>
              <a:buChar char="•"/>
              <a:defRPr sz="2000" b="0" i="0" kern="1200">
                <a:solidFill>
                  <a:schemeClr val="tx1"/>
                </a:solidFill>
                <a:latin typeface="Source Sans Pro" panose="020B0503030403020204" pitchFamily="34" charset="77"/>
                <a:ea typeface="Open Sans" panose="020B0606030504020204" pitchFamily="34" charset="0"/>
                <a:cs typeface="Open Sans" panose="020B0606030504020204" pitchFamily="34" charset="0"/>
              </a:defRPr>
            </a:lvl3pPr>
            <a:lvl4pPr marL="1600200" indent="-228600" algn="l" defTabSz="914400" rtl="0" eaLnBrk="1" latinLnBrk="0" hangingPunct="1">
              <a:lnSpc>
                <a:spcPts val="3220"/>
              </a:lnSpc>
              <a:spcBef>
                <a:spcPts val="500"/>
              </a:spcBef>
              <a:spcAft>
                <a:spcPts val="600"/>
              </a:spcAft>
              <a:buFont typeface="Arial" panose="020B0604020202020204" pitchFamily="34" charset="0"/>
              <a:buChar char="•"/>
              <a:defRPr sz="1800" b="0" i="0" kern="1200">
                <a:solidFill>
                  <a:schemeClr val="tx1"/>
                </a:solidFill>
                <a:latin typeface="Source Sans Pro" panose="020B0503030403020204" pitchFamily="34" charset="77"/>
                <a:ea typeface="Open Sans" panose="020B0606030504020204" pitchFamily="34" charset="0"/>
                <a:cs typeface="Open Sans" panose="020B0606030504020204" pitchFamily="34" charset="0"/>
              </a:defRPr>
            </a:lvl4pPr>
            <a:lvl5pPr marL="2057400" indent="-228600" algn="l" defTabSz="914400" rtl="0" eaLnBrk="1" latinLnBrk="0" hangingPunct="1">
              <a:lnSpc>
                <a:spcPts val="3220"/>
              </a:lnSpc>
              <a:spcBef>
                <a:spcPts val="500"/>
              </a:spcBef>
              <a:spcAft>
                <a:spcPts val="600"/>
              </a:spcAft>
              <a:buFont typeface="Arial" panose="020B0604020202020204" pitchFamily="34" charset="0"/>
              <a:buChar char="•"/>
              <a:defRPr sz="1800" b="0" i="0" kern="1200">
                <a:solidFill>
                  <a:schemeClr val="tx1"/>
                </a:solidFill>
                <a:latin typeface="Source Sans Pro" panose="020B0503030403020204" pitchFamily="34" charset="77"/>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You could also offer online experiences through your own website, using your own payment portal or offering the experience for free as a marketing tool. </a:t>
            </a:r>
          </a:p>
        </p:txBody>
      </p:sp>
    </p:spTree>
    <p:extLst>
      <p:ext uri="{BB962C8B-B14F-4D97-AF65-F5344CB8AC3E}">
        <p14:creationId xmlns:p14="http://schemas.microsoft.com/office/powerpoint/2010/main" val="927854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walking on a sidewalk&#10;&#10;Description automatically generated">
            <a:extLst>
              <a:ext uri="{FF2B5EF4-FFF2-40B4-BE49-F238E27FC236}">
                <a16:creationId xmlns:a16="http://schemas.microsoft.com/office/drawing/2014/main" id="{D82AE125-5274-4843-AD89-6727EA5A935E}"/>
              </a:ext>
            </a:extLst>
          </p:cNvPr>
          <p:cNvPicPr>
            <a:picLocks noChangeAspect="1"/>
          </p:cNvPicPr>
          <p:nvPr/>
        </p:nvPicPr>
        <p:blipFill rotWithShape="1">
          <a:blip r:embed="rId3"/>
          <a:srcRect l="28174"/>
          <a:stretch/>
        </p:blipFill>
        <p:spPr>
          <a:xfrm>
            <a:off x="4804756" y="0"/>
            <a:ext cx="7387244" cy="6858000"/>
          </a:xfrm>
          <a:prstGeom prst="rect">
            <a:avLst/>
          </a:prstGeom>
        </p:spPr>
      </p:pic>
      <p:sp>
        <p:nvSpPr>
          <p:cNvPr id="2" name="Title 1">
            <a:extLst>
              <a:ext uri="{FF2B5EF4-FFF2-40B4-BE49-F238E27FC236}">
                <a16:creationId xmlns:a16="http://schemas.microsoft.com/office/drawing/2014/main" id="{9C6D2C77-0E37-7D47-88B2-4509EE4B5187}"/>
              </a:ext>
            </a:extLst>
          </p:cNvPr>
          <p:cNvSpPr>
            <a:spLocks noGrp="1"/>
          </p:cNvSpPr>
          <p:nvPr>
            <p:ph type="title"/>
          </p:nvPr>
        </p:nvSpPr>
        <p:spPr/>
        <p:txBody>
          <a:bodyPr/>
          <a:lstStyle/>
          <a:p>
            <a:r>
              <a:rPr lang="en-US" dirty="0"/>
              <a:t>2. Health Checks</a:t>
            </a:r>
          </a:p>
        </p:txBody>
      </p:sp>
      <p:sp>
        <p:nvSpPr>
          <p:cNvPr id="3" name="Text Placeholder 2">
            <a:extLst>
              <a:ext uri="{FF2B5EF4-FFF2-40B4-BE49-F238E27FC236}">
                <a16:creationId xmlns:a16="http://schemas.microsoft.com/office/drawing/2014/main" id="{D16E3C8F-0C6E-9346-978E-5566FA3D9312}"/>
              </a:ext>
            </a:extLst>
          </p:cNvPr>
          <p:cNvSpPr>
            <a:spLocks noGrp="1"/>
          </p:cNvSpPr>
          <p:nvPr>
            <p:ph type="body" sz="half" idx="2"/>
          </p:nvPr>
        </p:nvSpPr>
        <p:spPr/>
        <p:txBody>
          <a:bodyPr/>
          <a:lstStyle/>
          <a:p>
            <a:pPr>
              <a:lnSpc>
                <a:spcPct val="100000"/>
              </a:lnSpc>
            </a:pPr>
            <a:r>
              <a:rPr lang="en-US" dirty="0"/>
              <a:t>Guests will be checked through thermometers, health waivers and other mechanisms. In exchange, they will expect providers to have stringent hygiene protocols that keep them safe.</a:t>
            </a:r>
          </a:p>
        </p:txBody>
      </p:sp>
      <p:sp>
        <p:nvSpPr>
          <p:cNvPr id="4" name="TextBox 3">
            <a:extLst>
              <a:ext uri="{FF2B5EF4-FFF2-40B4-BE49-F238E27FC236}">
                <a16:creationId xmlns:a16="http://schemas.microsoft.com/office/drawing/2014/main" id="{AE061126-4EA6-3046-8A8B-728AE37024CF}"/>
              </a:ext>
            </a:extLst>
          </p:cNvPr>
          <p:cNvSpPr txBox="1"/>
          <p:nvPr/>
        </p:nvSpPr>
        <p:spPr>
          <a:xfrm>
            <a:off x="5747657" y="4427001"/>
            <a:ext cx="6264729" cy="2308324"/>
          </a:xfrm>
          <a:prstGeom prst="rect">
            <a:avLst/>
          </a:prstGeom>
          <a:solidFill>
            <a:schemeClr val="accent1">
              <a:lumMod val="60000"/>
              <a:lumOff val="40000"/>
              <a:alpha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What does this mean for 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FFFF"/>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This means companies hosting guests will need to create health guidelines that instill confidence in their guests and protect their employees. See the</a:t>
            </a:r>
            <a:r>
              <a:rPr lang="en-US" dirty="0">
                <a:solidFill>
                  <a:srgbClr val="FFFFFF"/>
                </a:solidFill>
                <a:latin typeface="Calibri" panose="020F0502020204030204"/>
              </a:rPr>
              <a:t> next slide for what that entails. Additionally, staff will be asked to stay home with even the slightest symptom. Employers will need to have on-call staff in the case of absence due to illness.</a:t>
            </a:r>
          </a:p>
        </p:txBody>
      </p:sp>
    </p:spTree>
    <p:extLst>
      <p:ext uri="{BB962C8B-B14F-4D97-AF65-F5344CB8AC3E}">
        <p14:creationId xmlns:p14="http://schemas.microsoft.com/office/powerpoint/2010/main" val="128761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4FA119-74BE-4241-A919-16AA6D81FC04}"/>
              </a:ext>
            </a:extLst>
          </p:cNvPr>
          <p:cNvSpPr>
            <a:spLocks noGrp="1"/>
          </p:cNvSpPr>
          <p:nvPr>
            <p:ph type="title"/>
          </p:nvPr>
        </p:nvSpPr>
        <p:spPr/>
        <p:txBody>
          <a:bodyPr>
            <a:normAutofit fontScale="90000"/>
          </a:bodyPr>
          <a:lstStyle/>
          <a:p>
            <a:r>
              <a:rPr lang="en-US" dirty="0"/>
              <a:t>Create Guidelines to Protect Your Guests and Your Staff</a:t>
            </a:r>
          </a:p>
        </p:txBody>
      </p:sp>
      <p:sp>
        <p:nvSpPr>
          <p:cNvPr id="5" name="Content Placeholder 4">
            <a:extLst>
              <a:ext uri="{FF2B5EF4-FFF2-40B4-BE49-F238E27FC236}">
                <a16:creationId xmlns:a16="http://schemas.microsoft.com/office/drawing/2014/main" id="{144F1CF0-C66F-1742-89BF-68A510C885AC}"/>
              </a:ext>
            </a:extLst>
          </p:cNvPr>
          <p:cNvSpPr>
            <a:spLocks noGrp="1"/>
          </p:cNvSpPr>
          <p:nvPr>
            <p:ph idx="1"/>
          </p:nvPr>
        </p:nvSpPr>
        <p:spPr>
          <a:xfrm>
            <a:off x="838200" y="1935797"/>
            <a:ext cx="10515600" cy="4351338"/>
          </a:xfrm>
        </p:spPr>
        <p:txBody>
          <a:bodyPr numCol="2">
            <a:noAutofit/>
          </a:bodyPr>
          <a:lstStyle/>
          <a:p>
            <a:pPr>
              <a:lnSpc>
                <a:spcPct val="100000"/>
              </a:lnSpc>
            </a:pPr>
            <a:r>
              <a:rPr lang="en-US" sz="1600" dirty="0"/>
              <a:t>Draft a health waiver (see next slide) that should be signed by guests</a:t>
            </a:r>
          </a:p>
          <a:p>
            <a:pPr>
              <a:lnSpc>
                <a:spcPct val="100000"/>
              </a:lnSpc>
            </a:pPr>
            <a:r>
              <a:rPr lang="en-US" sz="1600" dirty="0"/>
              <a:t>Create a document that outlines your preventative measures and record how they are adhered to. The document might include guidelines on :</a:t>
            </a:r>
          </a:p>
          <a:p>
            <a:pPr lvl="1">
              <a:lnSpc>
                <a:spcPct val="100000"/>
              </a:lnSpc>
            </a:pPr>
            <a:r>
              <a:rPr lang="en-US" sz="1600" dirty="0"/>
              <a:t>Temperature checks: guests and employees should be checked once a day.  </a:t>
            </a:r>
          </a:p>
          <a:p>
            <a:pPr lvl="1">
              <a:lnSpc>
                <a:spcPct val="100000"/>
              </a:lnSpc>
            </a:pPr>
            <a:r>
              <a:rPr lang="en-US" sz="1600" dirty="0"/>
              <a:t>Hand-washing or hand-sanitizing requirements.</a:t>
            </a:r>
          </a:p>
          <a:p>
            <a:pPr lvl="1">
              <a:lnSpc>
                <a:spcPct val="100000"/>
              </a:lnSpc>
            </a:pPr>
            <a:r>
              <a:rPr lang="en-US" sz="1600" dirty="0"/>
              <a:t>Availability of masks or other personal protective equipment.</a:t>
            </a:r>
          </a:p>
          <a:p>
            <a:pPr lvl="1">
              <a:lnSpc>
                <a:spcPct val="100000"/>
              </a:lnSpc>
            </a:pPr>
            <a:r>
              <a:rPr lang="en-US" sz="1600" dirty="0"/>
              <a:t>Implementation of  appropriate social distancing measures; especially consider any situations that might create queues and seating arrangements allow people to be 1.8 meters apart (Between household groups).</a:t>
            </a:r>
          </a:p>
          <a:p>
            <a:pPr lvl="1">
              <a:lnSpc>
                <a:spcPct val="100000"/>
              </a:lnSpc>
            </a:pPr>
            <a:r>
              <a:rPr lang="en-US" sz="1600" dirty="0"/>
              <a:t>Disinfecting  any equipment and facilities on a daily basis; especially consider frequently touched things like doorknobs, keycards, front desks, car door handles etc. Airbnb has issued </a:t>
            </a:r>
            <a:r>
              <a:rPr lang="en-US" sz="1600" dirty="0">
                <a:hlinkClick r:id="rId3"/>
              </a:rPr>
              <a:t>helpful guidelines </a:t>
            </a:r>
            <a:r>
              <a:rPr lang="en-US" sz="1600" dirty="0"/>
              <a:t>that you may find useful. </a:t>
            </a:r>
          </a:p>
          <a:p>
            <a:pPr lvl="1">
              <a:lnSpc>
                <a:spcPct val="100000"/>
              </a:lnSpc>
            </a:pPr>
            <a:r>
              <a:rPr lang="en-US" sz="1600" dirty="0"/>
              <a:t>A protocol for handling a suspected infected guest; including an assigned quarantine area in your hotel/facility and ability to contact trace.</a:t>
            </a:r>
          </a:p>
          <a:p>
            <a:pPr>
              <a:lnSpc>
                <a:spcPct val="100000"/>
              </a:lnSpc>
            </a:pPr>
            <a:r>
              <a:rPr lang="en-US" sz="1600" dirty="0"/>
              <a:t>Assign a member of your team to internal auditor who is responsible for ensuring guidelines are being followed. </a:t>
            </a:r>
          </a:p>
          <a:p>
            <a:pPr>
              <a:lnSpc>
                <a:spcPct val="100000"/>
              </a:lnSpc>
            </a:pPr>
            <a:r>
              <a:rPr lang="en-US" sz="1600" dirty="0"/>
              <a:t>Train all staff on guidelines</a:t>
            </a:r>
          </a:p>
          <a:p>
            <a:pPr>
              <a:lnSpc>
                <a:spcPct val="100000"/>
              </a:lnSpc>
            </a:pPr>
            <a:r>
              <a:rPr lang="en-US" sz="1600" dirty="0"/>
              <a:t>Clearly communicate your health protocol with guests through posters, flyers or advance emails. </a:t>
            </a:r>
          </a:p>
          <a:p>
            <a:pPr>
              <a:lnSpc>
                <a:spcPct val="100000"/>
              </a:lnSpc>
            </a:pPr>
            <a:endParaRPr lang="en-US" sz="1200" dirty="0"/>
          </a:p>
        </p:txBody>
      </p:sp>
      <p:sp>
        <p:nvSpPr>
          <p:cNvPr id="6" name="TextBox 5">
            <a:extLst>
              <a:ext uri="{FF2B5EF4-FFF2-40B4-BE49-F238E27FC236}">
                <a16:creationId xmlns:a16="http://schemas.microsoft.com/office/drawing/2014/main" id="{5639094E-4AA2-9A4F-B37E-7F5BD3A2424C}"/>
              </a:ext>
            </a:extLst>
          </p:cNvPr>
          <p:cNvSpPr txBox="1"/>
          <p:nvPr/>
        </p:nvSpPr>
        <p:spPr>
          <a:xfrm>
            <a:off x="6251276" y="6287135"/>
            <a:ext cx="4497238" cy="461665"/>
          </a:xfrm>
          <a:prstGeom prst="rect">
            <a:avLst/>
          </a:prstGeom>
          <a:noFill/>
        </p:spPr>
        <p:txBody>
          <a:bodyPr wrap="square" rtlCol="0">
            <a:spAutoFit/>
          </a:bodyPr>
          <a:lstStyle/>
          <a:p>
            <a:r>
              <a:rPr lang="en-US" sz="1200" dirty="0"/>
              <a:t>Interested in reading about guidelines in other countries? Get Your Guide has a </a:t>
            </a:r>
            <a:r>
              <a:rPr lang="en-US" sz="1200" dirty="0">
                <a:hlinkClick r:id="rId4"/>
              </a:rPr>
              <a:t>useful summary. </a:t>
            </a:r>
            <a:endParaRPr lang="en-US" sz="1200" dirty="0"/>
          </a:p>
        </p:txBody>
      </p:sp>
    </p:spTree>
    <p:extLst>
      <p:ext uri="{BB962C8B-B14F-4D97-AF65-F5344CB8AC3E}">
        <p14:creationId xmlns:p14="http://schemas.microsoft.com/office/powerpoint/2010/main" val="4210509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4FA119-74BE-4241-A919-16AA6D81FC04}"/>
              </a:ext>
            </a:extLst>
          </p:cNvPr>
          <p:cNvSpPr>
            <a:spLocks noGrp="1"/>
          </p:cNvSpPr>
          <p:nvPr>
            <p:ph type="title"/>
          </p:nvPr>
        </p:nvSpPr>
        <p:spPr/>
        <p:txBody>
          <a:bodyPr/>
          <a:lstStyle/>
          <a:p>
            <a:r>
              <a:rPr lang="en-US" dirty="0"/>
              <a:t>Medical Waiver - Sample</a:t>
            </a:r>
          </a:p>
        </p:txBody>
      </p:sp>
      <p:sp>
        <p:nvSpPr>
          <p:cNvPr id="5" name="Content Placeholder 4">
            <a:extLst>
              <a:ext uri="{FF2B5EF4-FFF2-40B4-BE49-F238E27FC236}">
                <a16:creationId xmlns:a16="http://schemas.microsoft.com/office/drawing/2014/main" id="{144F1CF0-C66F-1742-89BF-68A510C885AC}"/>
              </a:ext>
            </a:extLst>
          </p:cNvPr>
          <p:cNvSpPr>
            <a:spLocks noGrp="1"/>
          </p:cNvSpPr>
          <p:nvPr>
            <p:ph idx="1"/>
          </p:nvPr>
        </p:nvSpPr>
        <p:spPr>
          <a:xfrm>
            <a:off x="838200" y="1784442"/>
            <a:ext cx="10515600" cy="4351338"/>
          </a:xfrm>
        </p:spPr>
        <p:txBody>
          <a:bodyPr numCol="2">
            <a:noAutofit/>
          </a:bodyPr>
          <a:lstStyle/>
          <a:p>
            <a:pPr marL="0" indent="0">
              <a:lnSpc>
                <a:spcPct val="100000"/>
              </a:lnSpc>
              <a:buNone/>
            </a:pPr>
            <a:r>
              <a:rPr lang="en-CA" sz="1200" b="1" dirty="0"/>
              <a:t>This is an example of a type of waiver or declaration you might ask guests to sign pre-departure or on arrival (SEE NOTES FOR ADDITIONAL INFORMATION). </a:t>
            </a:r>
          </a:p>
          <a:p>
            <a:pPr marL="0" indent="0">
              <a:lnSpc>
                <a:spcPct val="100000"/>
              </a:lnSpc>
              <a:buNone/>
            </a:pPr>
            <a:r>
              <a:rPr lang="en-CA" sz="1200" dirty="0"/>
              <a:t>Due to the prevailing situation of outbreak of Novel coronavirus (2019-nCoV) and recommendations from the World Health Organisation (WHO), our guests must complete and sign the following waiver intended to protect the wellbeing of those guests and our local community</a:t>
            </a:r>
          </a:p>
          <a:p>
            <a:pPr marL="0" indent="0">
              <a:lnSpc>
                <a:spcPct val="100000"/>
              </a:lnSpc>
              <a:buNone/>
            </a:pPr>
            <a:r>
              <a:rPr lang="en-CA" sz="1200" dirty="0"/>
              <a:t>By signing this waiver you consent to; verification of 30 days past travel history, under-go brief temperature check prior to </a:t>
            </a:r>
            <a:r>
              <a:rPr lang="en-CA" sz="1200" dirty="0">
                <a:highlight>
                  <a:srgbClr val="FFFF00"/>
                </a:highlight>
              </a:rPr>
              <a:t>[entry to hotel / start of activity]</a:t>
            </a:r>
            <a:r>
              <a:rPr lang="en-CA" sz="1200" dirty="0"/>
              <a:t> and be attended to by a physician in the case of any symptoms resembling that of a cold, flu, fever or of other nature deemed to be assessed by the physician. </a:t>
            </a:r>
          </a:p>
          <a:p>
            <a:pPr marL="0" indent="0">
              <a:lnSpc>
                <a:spcPct val="100000"/>
              </a:lnSpc>
              <a:buNone/>
            </a:pPr>
            <a:r>
              <a:rPr lang="en-CA" sz="1200" dirty="0"/>
              <a:t>Failure to complete this form or adherence to aforementioned points, may result </a:t>
            </a:r>
            <a:r>
              <a:rPr lang="en-CA" sz="1200" dirty="0">
                <a:highlight>
                  <a:srgbClr val="FFFF00"/>
                </a:highlight>
              </a:rPr>
              <a:t>in [a cancelation of booking, refusal of boarding].  </a:t>
            </a:r>
            <a:r>
              <a:rPr lang="en-CA" sz="1200" dirty="0"/>
              <a:t>This questionnaire may be provided to local health authorities. </a:t>
            </a:r>
          </a:p>
          <a:p>
            <a:pPr marL="0" indent="0">
              <a:lnSpc>
                <a:spcPct val="100000"/>
              </a:lnSpc>
              <a:buNone/>
            </a:pPr>
            <a:r>
              <a:rPr lang="en-CA" sz="1200" dirty="0"/>
              <a:t>We thank you for your kind consideration and cooperation with these steps intended to ensure your stay is pleasant. </a:t>
            </a:r>
          </a:p>
          <a:p>
            <a:pPr marL="0" indent="0">
              <a:lnSpc>
                <a:spcPct val="100000"/>
              </a:lnSpc>
              <a:buNone/>
            </a:pPr>
            <a:r>
              <a:rPr lang="en-CA" sz="1200" b="1" dirty="0"/>
              <a:t>Please answer all questions:</a:t>
            </a:r>
          </a:p>
          <a:p>
            <a:pPr>
              <a:lnSpc>
                <a:spcPct val="100000"/>
              </a:lnSpc>
              <a:buAutoNum type="arabicPeriod"/>
            </a:pPr>
            <a:r>
              <a:rPr lang="en-CA" sz="1200" b="1" dirty="0"/>
              <a:t>Have you been to the countries below in the last 45 days: </a:t>
            </a:r>
            <a:r>
              <a:rPr lang="en-CA" sz="1200" dirty="0"/>
              <a:t>China / Italy / South Korea / Japan / France / Iran / USA  </a:t>
            </a:r>
            <a:r>
              <a:rPr lang="en-CA" sz="1200" dirty="0">
                <a:sym typeface="Wingdings" pitchFamily="2" charset="2"/>
              </a:rPr>
              <a:t> </a:t>
            </a:r>
            <a:r>
              <a:rPr lang="en-CA" sz="1200" dirty="0"/>
              <a:t>Yes /No</a:t>
            </a:r>
          </a:p>
          <a:p>
            <a:pPr>
              <a:lnSpc>
                <a:spcPct val="100000"/>
              </a:lnSpc>
              <a:buAutoNum type="arabicPeriod"/>
            </a:pPr>
            <a:r>
              <a:rPr lang="en-CA" sz="1200" dirty="0"/>
              <a:t>Prior to arrival in Greenland, have you had a COVID-19 test? Yes/No If yes, please state the date and the result. </a:t>
            </a:r>
          </a:p>
          <a:p>
            <a:pPr>
              <a:lnSpc>
                <a:spcPct val="100000"/>
              </a:lnSpc>
              <a:buAutoNum type="arabicPeriod"/>
            </a:pPr>
            <a:r>
              <a:rPr lang="en-CA" sz="1200" dirty="0"/>
              <a:t>Date of Arrival in Greenland</a:t>
            </a:r>
          </a:p>
          <a:p>
            <a:pPr>
              <a:lnSpc>
                <a:spcPct val="100000"/>
              </a:lnSpc>
              <a:buAutoNum type="arabicPeriod"/>
            </a:pPr>
            <a:r>
              <a:rPr lang="en-CA" sz="1200" dirty="0"/>
              <a:t>Since your arrival in Greenland, have you completed a quarantine period? If yes, where and for how long?</a:t>
            </a:r>
          </a:p>
          <a:p>
            <a:pPr>
              <a:lnSpc>
                <a:spcPct val="100000"/>
              </a:lnSpc>
              <a:buAutoNum type="arabicPeriod"/>
            </a:pPr>
            <a:r>
              <a:rPr lang="en-CA" sz="1200" b="1" dirty="0"/>
              <a:t>Are you currently experiencing any symptoms resembling the common cold </a:t>
            </a:r>
            <a:r>
              <a:rPr lang="en-CA" sz="1200" dirty="0"/>
              <a:t>(including but not limited to sinus congestion, fever, itching eyes, sore throat,) </a:t>
            </a:r>
            <a:r>
              <a:rPr lang="en-CA" sz="1200" dirty="0">
                <a:sym typeface="Wingdings" pitchFamily="2" charset="2"/>
              </a:rPr>
              <a:t> </a:t>
            </a:r>
            <a:r>
              <a:rPr lang="en-CA" sz="1200" dirty="0"/>
              <a:t>Yes/No</a:t>
            </a:r>
          </a:p>
          <a:p>
            <a:pPr marL="0" indent="0">
              <a:lnSpc>
                <a:spcPct val="100000"/>
              </a:lnSpc>
              <a:buNone/>
            </a:pPr>
            <a:r>
              <a:rPr lang="en-CA" sz="1200" b="1" dirty="0"/>
              <a:t>Do You Consent TO:</a:t>
            </a:r>
          </a:p>
          <a:p>
            <a:pPr>
              <a:lnSpc>
                <a:spcPct val="100000"/>
              </a:lnSpc>
              <a:buAutoNum type="arabicPeriod"/>
            </a:pPr>
            <a:r>
              <a:rPr lang="en-CA" sz="1200" dirty="0"/>
              <a:t>Non-invasive temperature check? --&gt; Yes/No</a:t>
            </a:r>
          </a:p>
          <a:p>
            <a:pPr>
              <a:lnSpc>
                <a:spcPct val="100000"/>
              </a:lnSpc>
              <a:buAutoNum type="arabicPeriod"/>
            </a:pPr>
            <a:r>
              <a:rPr lang="en-CA" sz="1200" dirty="0"/>
              <a:t>Follow basic rules to sterilise hands, </a:t>
            </a:r>
            <a:r>
              <a:rPr lang="en-CA" sz="1200" dirty="0" err="1"/>
              <a:t>footware</a:t>
            </a:r>
            <a:r>
              <a:rPr lang="en-CA" sz="1200" dirty="0"/>
              <a:t> and observe basic precautions during your stay? </a:t>
            </a:r>
            <a:r>
              <a:rPr lang="en-CA" sz="1200" dirty="0">
                <a:sym typeface="Wingdings" pitchFamily="2" charset="2"/>
              </a:rPr>
              <a:t> Yes/No</a:t>
            </a:r>
          </a:p>
          <a:p>
            <a:pPr>
              <a:lnSpc>
                <a:spcPct val="100000"/>
              </a:lnSpc>
              <a:buAutoNum type="arabicPeriod"/>
            </a:pPr>
            <a:r>
              <a:rPr lang="en-CA" sz="1200" dirty="0">
                <a:sym typeface="Wingdings" pitchFamily="2" charset="2"/>
              </a:rPr>
              <a:t>At the decision of management, be attended by an physician?  Yes/No </a:t>
            </a:r>
            <a:endParaRPr lang="en-CA" sz="1200" dirty="0"/>
          </a:p>
        </p:txBody>
      </p:sp>
    </p:spTree>
    <p:extLst>
      <p:ext uri="{BB962C8B-B14F-4D97-AF65-F5344CB8AC3E}">
        <p14:creationId xmlns:p14="http://schemas.microsoft.com/office/powerpoint/2010/main" val="427090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in front of a body of water&#10;&#10;Description automatically generated">
            <a:extLst>
              <a:ext uri="{FF2B5EF4-FFF2-40B4-BE49-F238E27FC236}">
                <a16:creationId xmlns:a16="http://schemas.microsoft.com/office/drawing/2014/main" id="{32CD4DBD-4877-EE4F-9996-1AA1FDB189DF}"/>
              </a:ext>
            </a:extLst>
          </p:cNvPr>
          <p:cNvPicPr>
            <a:picLocks noChangeAspect="1"/>
          </p:cNvPicPr>
          <p:nvPr/>
        </p:nvPicPr>
        <p:blipFill rotWithShape="1">
          <a:blip r:embed="rId2"/>
          <a:srcRect l="45092" t="20959" b="14084"/>
          <a:stretch/>
        </p:blipFill>
        <p:spPr>
          <a:xfrm>
            <a:off x="4872727" y="-1"/>
            <a:ext cx="7729268" cy="6858001"/>
          </a:xfrm>
          <a:prstGeom prst="rect">
            <a:avLst/>
          </a:prstGeom>
        </p:spPr>
      </p:pic>
      <p:sp>
        <p:nvSpPr>
          <p:cNvPr id="6" name="Title 5">
            <a:extLst>
              <a:ext uri="{FF2B5EF4-FFF2-40B4-BE49-F238E27FC236}">
                <a16:creationId xmlns:a16="http://schemas.microsoft.com/office/drawing/2014/main" id="{F916FF5F-83AC-7640-ACCF-B8F0FBD6A68C}"/>
              </a:ext>
            </a:extLst>
          </p:cNvPr>
          <p:cNvSpPr>
            <a:spLocks noGrp="1"/>
          </p:cNvSpPr>
          <p:nvPr>
            <p:ph type="title"/>
          </p:nvPr>
        </p:nvSpPr>
        <p:spPr/>
        <p:txBody>
          <a:bodyPr>
            <a:normAutofit fontScale="90000"/>
          </a:bodyPr>
          <a:lstStyle/>
          <a:p>
            <a:r>
              <a:rPr lang="en-US" dirty="0"/>
              <a:t>3. Desire to Maintain Social Distance</a:t>
            </a:r>
          </a:p>
        </p:txBody>
      </p:sp>
      <p:sp>
        <p:nvSpPr>
          <p:cNvPr id="7" name="Text Placeholder 6">
            <a:extLst>
              <a:ext uri="{FF2B5EF4-FFF2-40B4-BE49-F238E27FC236}">
                <a16:creationId xmlns:a16="http://schemas.microsoft.com/office/drawing/2014/main" id="{EA1F70E5-DFD5-AE49-A9E1-8DF6C6DDDF68}"/>
              </a:ext>
            </a:extLst>
          </p:cNvPr>
          <p:cNvSpPr>
            <a:spLocks noGrp="1"/>
          </p:cNvSpPr>
          <p:nvPr>
            <p:ph type="body" sz="half" idx="2"/>
          </p:nvPr>
        </p:nvSpPr>
        <p:spPr>
          <a:xfrm>
            <a:off x="485122" y="2276416"/>
            <a:ext cx="3932237" cy="3119783"/>
          </a:xfrm>
        </p:spPr>
        <p:txBody>
          <a:bodyPr>
            <a:normAutofit/>
          </a:bodyPr>
          <a:lstStyle/>
          <a:p>
            <a:pPr algn="just">
              <a:lnSpc>
                <a:spcPct val="100000"/>
              </a:lnSpc>
            </a:pPr>
            <a:r>
              <a:rPr lang="en-US" dirty="0"/>
              <a:t>To reduce fears of catching the virus, travelers will avoid big cities, large crowds, multiple transit stops and highly affected areas. They will prefer nature-based activities that allow them to properly social distance from others. </a:t>
            </a:r>
          </a:p>
          <a:p>
            <a:pPr>
              <a:lnSpc>
                <a:spcPct val="100000"/>
              </a:lnSpc>
            </a:pPr>
            <a:endParaRPr lang="en-US" dirty="0"/>
          </a:p>
        </p:txBody>
      </p:sp>
      <p:sp>
        <p:nvSpPr>
          <p:cNvPr id="8" name="Rectangle 7">
            <a:extLst>
              <a:ext uri="{FF2B5EF4-FFF2-40B4-BE49-F238E27FC236}">
                <a16:creationId xmlns:a16="http://schemas.microsoft.com/office/drawing/2014/main" id="{B899833C-FA62-EA44-92FA-977AEEA872BD}"/>
              </a:ext>
            </a:extLst>
          </p:cNvPr>
          <p:cNvSpPr/>
          <p:nvPr/>
        </p:nvSpPr>
        <p:spPr>
          <a:xfrm>
            <a:off x="7516482" y="651952"/>
            <a:ext cx="4675518" cy="5909310"/>
          </a:xfrm>
          <a:prstGeom prst="rect">
            <a:avLst/>
          </a:prstGeom>
          <a:solidFill>
            <a:schemeClr val="accent1">
              <a:lumMod val="60000"/>
              <a:lumOff val="40000"/>
              <a:alpha val="85000"/>
            </a:schemeClr>
          </a:solidFill>
          <a:ln>
            <a:solidFill>
              <a:schemeClr val="accent3">
                <a:lumMod val="75000"/>
              </a:schemeClr>
            </a:solidFill>
          </a:ln>
        </p:spPr>
        <p:txBody>
          <a:bodyPr wrap="square">
            <a:spAutoFit/>
          </a:bodyPr>
          <a:lstStyle/>
          <a:p>
            <a:r>
              <a:rPr lang="en-US" b="1" dirty="0">
                <a:solidFill>
                  <a:srgbClr val="FFFFFF"/>
                </a:solidFill>
                <a:latin typeface="Calibri" panose="020F0502020204030204"/>
              </a:rPr>
              <a:t>What does this mean for me?</a:t>
            </a:r>
          </a:p>
          <a:p>
            <a:endParaRPr lang="en-US" dirty="0">
              <a:solidFill>
                <a:srgbClr val="FFFFFF"/>
              </a:solidFill>
              <a:latin typeface="Calibri" panose="020F0502020204030204"/>
            </a:endParaRPr>
          </a:p>
          <a:p>
            <a:r>
              <a:rPr lang="en-US" dirty="0">
                <a:solidFill>
                  <a:srgbClr val="FFFFFF"/>
                </a:solidFill>
                <a:latin typeface="Calibri" panose="020F0502020204030204"/>
              </a:rPr>
              <a:t>Create packages that allow for </a:t>
            </a:r>
            <a:r>
              <a:rPr lang="en-US" b="1" dirty="0">
                <a:solidFill>
                  <a:srgbClr val="FFFFFF"/>
                </a:solidFill>
                <a:latin typeface="Calibri" panose="020F0502020204030204"/>
              </a:rPr>
              <a:t>private experiences </a:t>
            </a:r>
            <a:r>
              <a:rPr lang="en-US" dirty="0">
                <a:solidFill>
                  <a:srgbClr val="FFFFFF"/>
                </a:solidFill>
                <a:latin typeface="Calibri" panose="020F0502020204030204"/>
              </a:rPr>
              <a:t>- consider transportation, guiding and accommodation. </a:t>
            </a:r>
          </a:p>
          <a:p>
            <a:endParaRPr lang="en-US" dirty="0">
              <a:solidFill>
                <a:srgbClr val="FFFFFF"/>
              </a:solidFill>
              <a:latin typeface="Calibri" panose="020F0502020204030204"/>
            </a:endParaRPr>
          </a:p>
          <a:p>
            <a:r>
              <a:rPr lang="en-US" dirty="0">
                <a:solidFill>
                  <a:srgbClr val="FFFFFF"/>
                </a:solidFill>
                <a:latin typeface="Calibri" panose="020F0502020204030204"/>
              </a:rPr>
              <a:t>Initially, you may want to reduce or adapt community experiences like </a:t>
            </a:r>
            <a:r>
              <a:rPr lang="en-US" dirty="0" err="1">
                <a:solidFill>
                  <a:srgbClr val="FFFFFF"/>
                </a:solidFill>
                <a:latin typeface="Calibri" panose="020F0502020204030204"/>
              </a:rPr>
              <a:t>kaffemiks</a:t>
            </a:r>
            <a:r>
              <a:rPr lang="en-US" dirty="0">
                <a:solidFill>
                  <a:srgbClr val="FFFFFF"/>
                </a:solidFill>
                <a:latin typeface="Calibri" panose="020F0502020204030204"/>
              </a:rPr>
              <a:t> or visiting schools so everyone feels comfortable and safe. </a:t>
            </a:r>
          </a:p>
          <a:p>
            <a:endParaRPr lang="en-US" dirty="0">
              <a:solidFill>
                <a:srgbClr val="FFFFFF"/>
              </a:solidFill>
              <a:latin typeface="Calibri" panose="020F0502020204030204"/>
            </a:endParaRPr>
          </a:p>
          <a:p>
            <a:r>
              <a:rPr lang="en-US" dirty="0">
                <a:solidFill>
                  <a:srgbClr val="FFFFFF"/>
                </a:solidFill>
              </a:rPr>
              <a:t>If your itinerary has souvenir shopping or visits to places like museums, reach out to the owners and see if you can organize a dedicated time for your guests to be the only guests on the premises.</a:t>
            </a:r>
          </a:p>
          <a:p>
            <a:endParaRPr lang="en-US" dirty="0">
              <a:solidFill>
                <a:srgbClr val="FFFFFF"/>
              </a:solidFill>
              <a:latin typeface="Calibri" panose="020F0502020204030204"/>
            </a:endParaRPr>
          </a:p>
          <a:p>
            <a:r>
              <a:rPr lang="en-US" dirty="0">
                <a:solidFill>
                  <a:srgbClr val="FFFFFF"/>
                </a:solidFill>
                <a:latin typeface="Calibri" panose="020F0502020204030204"/>
              </a:rPr>
              <a:t>If you have a business where groups of strangers might be together (a store, a boat etc.) create a mechanism to ensure social distance, such as markers on the floor or empty middle seats. </a:t>
            </a:r>
          </a:p>
        </p:txBody>
      </p:sp>
    </p:spTree>
    <p:extLst>
      <p:ext uri="{BB962C8B-B14F-4D97-AF65-F5344CB8AC3E}">
        <p14:creationId xmlns:p14="http://schemas.microsoft.com/office/powerpoint/2010/main" val="2252341020"/>
      </p:ext>
    </p:extLst>
  </p:cSld>
  <p:clrMapOvr>
    <a:masterClrMapping/>
  </p:clrMapOvr>
</p:sld>
</file>

<file path=ppt/theme/theme1.xml><?xml version="1.0" encoding="utf-8"?>
<a:theme xmlns:a="http://schemas.openxmlformats.org/drawingml/2006/main" name="1_Office Theme">
  <a:themeElements>
    <a:clrScheme name="Brugerdefineret 1">
      <a:dk1>
        <a:srgbClr val="082A36"/>
      </a:dk1>
      <a:lt1>
        <a:srgbClr val="FFFFFF"/>
      </a:lt1>
      <a:dk2>
        <a:srgbClr val="445469"/>
      </a:dk2>
      <a:lt2>
        <a:srgbClr val="E7E7E5"/>
      </a:lt2>
      <a:accent1>
        <a:srgbClr val="C31B2F"/>
      </a:accent1>
      <a:accent2>
        <a:srgbClr val="3E918A"/>
      </a:accent2>
      <a:accent3>
        <a:srgbClr val="5CB9B1"/>
      </a:accent3>
      <a:accent4>
        <a:srgbClr val="951223"/>
      </a:accent4>
      <a:accent5>
        <a:srgbClr val="E9DDB5"/>
      </a:accent5>
      <a:accent6>
        <a:srgbClr val="00335B"/>
      </a:accent6>
      <a:hlink>
        <a:srgbClr val="C31B2F"/>
      </a:hlink>
      <a:folHlink>
        <a:srgbClr val="3E918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rugerdefineret 1">
      <a:dk1>
        <a:srgbClr val="082A36"/>
      </a:dk1>
      <a:lt1>
        <a:srgbClr val="FFFFFF"/>
      </a:lt1>
      <a:dk2>
        <a:srgbClr val="445469"/>
      </a:dk2>
      <a:lt2>
        <a:srgbClr val="E7E7E5"/>
      </a:lt2>
      <a:accent1>
        <a:srgbClr val="C31B2F"/>
      </a:accent1>
      <a:accent2>
        <a:srgbClr val="3E918A"/>
      </a:accent2>
      <a:accent3>
        <a:srgbClr val="5CB9B1"/>
      </a:accent3>
      <a:accent4>
        <a:srgbClr val="951223"/>
      </a:accent4>
      <a:accent5>
        <a:srgbClr val="E9DDB5"/>
      </a:accent5>
      <a:accent6>
        <a:srgbClr val="00335B"/>
      </a:accent6>
      <a:hlink>
        <a:srgbClr val="C31B2F"/>
      </a:hlink>
      <a:folHlink>
        <a:srgbClr val="3E918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2460</TotalTime>
  <Words>2508</Words>
  <Application>Microsoft Macintosh PowerPoint</Application>
  <PresentationFormat>Widescreen</PresentationFormat>
  <Paragraphs>155</Paragraphs>
  <Slides>17</Slides>
  <Notes>11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Calibri</vt:lpstr>
      <vt:lpstr>Source Sans Pro</vt:lpstr>
      <vt:lpstr>1_Office Theme</vt:lpstr>
      <vt:lpstr>2_Office Theme</vt:lpstr>
      <vt:lpstr>8 Key Trends</vt:lpstr>
      <vt:lpstr>Dear Tourism Partner,</vt:lpstr>
      <vt:lpstr>Key trends impact product, marketing or sometimes both</vt:lpstr>
      <vt:lpstr>1. Online Experiences</vt:lpstr>
      <vt:lpstr>Platforms Where You Can List Online Experiences</vt:lpstr>
      <vt:lpstr>2. Health Checks</vt:lpstr>
      <vt:lpstr>Create Guidelines to Protect Your Guests and Your Staff</vt:lpstr>
      <vt:lpstr>Medical Waiver - Sample</vt:lpstr>
      <vt:lpstr>3. Desire to Maintain Social Distance</vt:lpstr>
      <vt:lpstr>Example: What social distance might mean for a dog sled tour</vt:lpstr>
      <vt:lpstr>Example: What social distance might mean for a city tour</vt:lpstr>
      <vt:lpstr>4. Increase in Domestic Tourism</vt:lpstr>
      <vt:lpstr>5. Higher Prices</vt:lpstr>
      <vt:lpstr>6. Demographic Shift</vt:lpstr>
      <vt:lpstr>7. Values Shift</vt:lpstr>
      <vt:lpstr>8. Distribution Shake-Up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 martin</dc:creator>
  <cp:lastModifiedBy>natasha martin</cp:lastModifiedBy>
  <cp:revision>44</cp:revision>
  <dcterms:created xsi:type="dcterms:W3CDTF">2020-05-16T03:58:05Z</dcterms:created>
  <dcterms:modified xsi:type="dcterms:W3CDTF">2020-09-01T09:30:51Z</dcterms:modified>
</cp:coreProperties>
</file>